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comments/comment1.xml" ContentType="application/vnd.openxmlformats-officedocument.presentationml.comments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284" r:id="rId37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1" spc="0" strike="noStrike" sz="3200" u="none" kumimoji="0" normalizeH="0">
        <a:ln>
          <a:noFill/>
        </a:ln>
        <a:solidFill>
          <a:srgbClr val="5E524C"/>
        </a:solidFill>
        <a:effectLst>
          <a:outerShdw sx="100000" sy="100000" kx="0" ky="0" algn="b" rotWithShape="0" blurRad="25400" dist="25400" dir="5520000">
            <a:srgbClr val="FFFFFF">
              <a:alpha val="71999"/>
            </a:srgbClr>
          </a:outerShdw>
        </a:effectLst>
        <a:uFillTx/>
        <a:latin typeface="Avenir Next Medium"/>
        <a:ea typeface="Avenir Next Medium"/>
        <a:cs typeface="Avenir Next Medium"/>
        <a:sym typeface="Avenir Next Medium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1" spc="0" strike="noStrike" sz="3200" u="none" kumimoji="0" normalizeH="0">
        <a:ln>
          <a:noFill/>
        </a:ln>
        <a:solidFill>
          <a:srgbClr val="5E524C"/>
        </a:solidFill>
        <a:effectLst>
          <a:outerShdw sx="100000" sy="100000" kx="0" ky="0" algn="b" rotWithShape="0" blurRad="25400" dist="25400" dir="5520000">
            <a:srgbClr val="FFFFFF">
              <a:alpha val="71999"/>
            </a:srgbClr>
          </a:outerShdw>
        </a:effectLst>
        <a:uFillTx/>
        <a:latin typeface="Avenir Next Medium"/>
        <a:ea typeface="Avenir Next Medium"/>
        <a:cs typeface="Avenir Next Medium"/>
        <a:sym typeface="Avenir Next Medium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1" spc="0" strike="noStrike" sz="3200" u="none" kumimoji="0" normalizeH="0">
        <a:ln>
          <a:noFill/>
        </a:ln>
        <a:solidFill>
          <a:srgbClr val="5E524C"/>
        </a:solidFill>
        <a:effectLst>
          <a:outerShdw sx="100000" sy="100000" kx="0" ky="0" algn="b" rotWithShape="0" blurRad="25400" dist="25400" dir="5520000">
            <a:srgbClr val="FFFFFF">
              <a:alpha val="71999"/>
            </a:srgbClr>
          </a:outerShdw>
        </a:effectLst>
        <a:uFillTx/>
        <a:latin typeface="Avenir Next Medium"/>
        <a:ea typeface="Avenir Next Medium"/>
        <a:cs typeface="Avenir Next Medium"/>
        <a:sym typeface="Avenir Next Medium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1" spc="0" strike="noStrike" sz="3200" u="none" kumimoji="0" normalizeH="0">
        <a:ln>
          <a:noFill/>
        </a:ln>
        <a:solidFill>
          <a:srgbClr val="5E524C"/>
        </a:solidFill>
        <a:effectLst>
          <a:outerShdw sx="100000" sy="100000" kx="0" ky="0" algn="b" rotWithShape="0" blurRad="25400" dist="25400" dir="5520000">
            <a:srgbClr val="FFFFFF">
              <a:alpha val="71999"/>
            </a:srgbClr>
          </a:outerShdw>
        </a:effectLst>
        <a:uFillTx/>
        <a:latin typeface="Avenir Next Medium"/>
        <a:ea typeface="Avenir Next Medium"/>
        <a:cs typeface="Avenir Next Medium"/>
        <a:sym typeface="Avenir Next Medium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1" spc="0" strike="noStrike" sz="3200" u="none" kumimoji="0" normalizeH="0">
        <a:ln>
          <a:noFill/>
        </a:ln>
        <a:solidFill>
          <a:srgbClr val="5E524C"/>
        </a:solidFill>
        <a:effectLst>
          <a:outerShdw sx="100000" sy="100000" kx="0" ky="0" algn="b" rotWithShape="0" blurRad="25400" dist="25400" dir="5520000">
            <a:srgbClr val="FFFFFF">
              <a:alpha val="71999"/>
            </a:srgbClr>
          </a:outerShdw>
        </a:effectLst>
        <a:uFillTx/>
        <a:latin typeface="Avenir Next Medium"/>
        <a:ea typeface="Avenir Next Medium"/>
        <a:cs typeface="Avenir Next Medium"/>
        <a:sym typeface="Avenir Next Medium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1" spc="0" strike="noStrike" sz="3200" u="none" kumimoji="0" normalizeH="0">
        <a:ln>
          <a:noFill/>
        </a:ln>
        <a:solidFill>
          <a:srgbClr val="5E524C"/>
        </a:solidFill>
        <a:effectLst>
          <a:outerShdw sx="100000" sy="100000" kx="0" ky="0" algn="b" rotWithShape="0" blurRad="25400" dist="25400" dir="5520000">
            <a:srgbClr val="FFFFFF">
              <a:alpha val="71999"/>
            </a:srgbClr>
          </a:outerShdw>
        </a:effectLst>
        <a:uFillTx/>
        <a:latin typeface="Avenir Next Medium"/>
        <a:ea typeface="Avenir Next Medium"/>
        <a:cs typeface="Avenir Next Medium"/>
        <a:sym typeface="Avenir Next Medium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1" spc="0" strike="noStrike" sz="3200" u="none" kumimoji="0" normalizeH="0">
        <a:ln>
          <a:noFill/>
        </a:ln>
        <a:solidFill>
          <a:srgbClr val="5E524C"/>
        </a:solidFill>
        <a:effectLst>
          <a:outerShdw sx="100000" sy="100000" kx="0" ky="0" algn="b" rotWithShape="0" blurRad="25400" dist="25400" dir="5520000">
            <a:srgbClr val="FFFFFF">
              <a:alpha val="71999"/>
            </a:srgbClr>
          </a:outerShdw>
        </a:effectLst>
        <a:uFillTx/>
        <a:latin typeface="Avenir Next Medium"/>
        <a:ea typeface="Avenir Next Medium"/>
        <a:cs typeface="Avenir Next Medium"/>
        <a:sym typeface="Avenir Next Medium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1" spc="0" strike="noStrike" sz="3200" u="none" kumimoji="0" normalizeH="0">
        <a:ln>
          <a:noFill/>
        </a:ln>
        <a:solidFill>
          <a:srgbClr val="5E524C"/>
        </a:solidFill>
        <a:effectLst>
          <a:outerShdw sx="100000" sy="100000" kx="0" ky="0" algn="b" rotWithShape="0" blurRad="25400" dist="25400" dir="5520000">
            <a:srgbClr val="FFFFFF">
              <a:alpha val="71999"/>
            </a:srgbClr>
          </a:outerShdw>
        </a:effectLst>
        <a:uFillTx/>
        <a:latin typeface="Avenir Next Medium"/>
        <a:ea typeface="Avenir Next Medium"/>
        <a:cs typeface="Avenir Next Medium"/>
        <a:sym typeface="Avenir Next Medium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1" spc="0" strike="noStrike" sz="3200" u="none" kumimoji="0" normalizeH="0">
        <a:ln>
          <a:noFill/>
        </a:ln>
        <a:solidFill>
          <a:srgbClr val="5E524C"/>
        </a:solidFill>
        <a:effectLst>
          <a:outerShdw sx="100000" sy="100000" kx="0" ky="0" algn="b" rotWithShape="0" blurRad="25400" dist="25400" dir="5520000">
            <a:srgbClr val="FFFFFF">
              <a:alpha val="71999"/>
            </a:srgbClr>
          </a:outerShdw>
        </a:effectLst>
        <a:uFillTx/>
        <a:latin typeface="Avenir Next Medium"/>
        <a:ea typeface="Avenir Next Medium"/>
        <a:cs typeface="Avenir Next Medium"/>
        <a:sym typeface="Avenir Next Medium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作者" initials="作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n" i="off">
        <a:font>
          <a:latin typeface="Avenir Next Demi Bold"/>
          <a:ea typeface="Avenir Next Demi Bold"/>
          <a:cs typeface="Avenir Next Demi Bold"/>
        </a:font>
        <a:srgbClr val="2A2927"/>
      </a:tcTxStyle>
      <a:tcStyle>
        <a:tcBdr>
          <a:left>
            <a:ln w="12700" cap="flat">
              <a:solidFill>
                <a:srgbClr val="514F48">
                  <a:alpha val="80000"/>
                </a:srgbClr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14F48">
                  <a:alpha val="80000"/>
                </a:srgbClr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14F48">
                  <a:alpha val="80000"/>
                </a:srgbClr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14F48">
                  <a:alpha val="80000"/>
                </a:srgbClr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14F48">
                  <a:alpha val="80000"/>
                </a:srgbClr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14F48">
                  <a:alpha val="80000"/>
                </a:srgbClr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2D1C3">
              <a:alpha val="25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solidFill>
                <a:srgbClr val="514F48">
                  <a:alpha val="8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514F48">
                  <a:alpha val="8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514F48">
                  <a:alpha val="8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514F48">
                  <a:alpha val="8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514F48">
                  <a:alpha val="8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514F48">
                  <a:alpha val="8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solidFill>
                <a:srgbClr val="514F48">
                  <a:alpha val="8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514F48">
                  <a:alpha val="8000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514F48">
                  <a:alpha val="8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514F48">
                  <a:alpha val="8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514F48">
                  <a:alpha val="8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514F48">
                  <a:alpha val="8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solidFill>
                <a:srgbClr val="514F48">
                  <a:alpha val="8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514F48">
                  <a:alpha val="8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514F48">
                  <a:alpha val="8000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514F48">
                  <a:alpha val="8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514F48">
                  <a:alpha val="8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514F48">
                  <a:alpha val="8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2A2927"/>
      </a:tcTxStyle>
      <a:tcStyle>
        <a:tcBdr>
          <a:left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blipFill rotWithShape="1">
            <a:blip r:embed="rId1"/>
            <a:srcRect l="0" t="0" r="0" b="0"/>
            <a:tile tx="0" ty="0" sx="100000" sy="100000" flip="none" algn="tl"/>
          </a:blip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2A2927"/>
      </a:tcTxStyle>
      <a:tcStyle>
        <a:tcBdr>
          <a:left>
            <a:ln w="254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2A2927"/>
      </a:tcTxStyle>
      <a:tcStyle>
        <a:tcBdr>
          <a:left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2A2927"/>
      </a:tcTxStyle>
      <a:tcStyle>
        <a:tcBdr>
          <a:left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EEE7283C-3CF3-47DC-8721-378D4A62B22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2A2927"/>
      </a:tcTxStyle>
      <a:tcStyle>
        <a:tcBdr>
          <a:left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2D1C3">
              <a:alpha val="25000"/>
            </a:srgbClr>
          </a:solidFill>
        </a:fill>
      </a:tcStyle>
    </a:band2H>
    <a:firstCol>
      <a:tcTxStyle b="off" i="off">
        <a:font>
          <a:latin typeface="Avenir Next Medium"/>
          <a:ea typeface="Avenir Next Medium"/>
          <a:cs typeface="Avenir Next Medium"/>
        </a:font>
        <a:srgbClr val="2A2927"/>
      </a:tcTxStyle>
      <a:tcStyle>
        <a:tcBdr>
          <a:left>
            <a:ln w="254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Avenir Next Medium"/>
          <a:ea typeface="Avenir Next Medium"/>
          <a:cs typeface="Avenir Next Medium"/>
        </a:font>
        <a:srgbClr val="2A2927"/>
      </a:tcTxStyle>
      <a:tcStyle>
        <a:tcBdr>
          <a:left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Avenir Next Medium"/>
          <a:ea typeface="Avenir Next Medium"/>
          <a:cs typeface="Avenir Next Medium"/>
        </a:font>
        <a:srgbClr val="2A2927"/>
      </a:tcTxStyle>
      <a:tcStyle>
        <a:tcBdr>
          <a:left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F821DB8-F4EB-4A41-A1BA-3FCAFE7338EE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2A292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000000">
                  <a:alpha val="7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000000">
                  <a:alpha val="7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>
                  <a:alpha val="7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2D1C3">
              <a:alpha val="25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solidFill>
                <a:srgbClr val="000000">
                  <a:alpha val="7000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000000">
                  <a:alpha val="7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000000">
                  <a:alpha val="7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000000">
                  <a:alpha val="7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>
                  <a:alpha val="7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>
                  <a:alpha val="7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000000">
                  <a:alpha val="7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>
                  <a:alpha val="7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000000">
                  <a:alpha val="7000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000000">
                  <a:alpha val="7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>
                  <a:alpha val="7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33BA23B1-9221-436E-865A-0063620EA4FD}" styleName="">
    <a:tblBg/>
    <a:wholeTbl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solidFill>
                <a:srgbClr val="F8F8F6">
                  <a:alpha val="80000"/>
                </a:srgbClr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F8F8F6">
                  <a:alpha val="80000"/>
                </a:srgbClr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F8F8F6">
                  <a:alpha val="80000"/>
                </a:srgbClr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F8F8F6">
                  <a:alpha val="80000"/>
                </a:srgbClr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F8F8F6">
                  <a:alpha val="80000"/>
                </a:srgbClr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F8F8F6">
                  <a:alpha val="80000"/>
                </a:srgbClr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67665E">
              <a:alpha val="30000"/>
            </a:srgbClr>
          </a:solidFill>
        </a:fill>
      </a:tcStyle>
    </a:wholeTbl>
    <a:band2H>
      <a:tcTxStyle b="def" i="def"/>
      <a:tcStyle>
        <a:tcBdr/>
        <a:fill>
          <a:solidFill>
            <a:srgbClr val="67665E">
              <a:alpha val="40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25400" cap="flat">
              <a:solidFill>
                <a:srgbClr val="F8F8F6">
                  <a:alpha val="8000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F8F8F6">
                  <a:alpha val="8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8F8F6">
                  <a:alpha val="3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8F8F6">
                  <a:alpha val="3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8F8F6">
                  <a:alpha val="3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8F8F6">
                  <a:alpha val="30000"/>
                </a:srgbClr>
              </a:solidFill>
              <a:prstDash val="solid"/>
              <a:miter lim="400000"/>
            </a:ln>
          </a:insideV>
        </a:tcBdr>
        <a:fill>
          <a:solidFill>
            <a:srgbClr val="67665E">
              <a:alpha val="50000"/>
            </a:srgbClr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solidFill>
                <a:srgbClr val="F8F8F6">
                  <a:alpha val="3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8F8F6">
                  <a:alpha val="3000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F8F8F6">
                  <a:alpha val="8000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F8F8F6">
                  <a:alpha val="8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8F8F6">
                  <a:alpha val="3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8F8F6">
                  <a:alpha val="30000"/>
                </a:srgbClr>
              </a:solidFill>
              <a:prstDash val="solid"/>
              <a:miter lim="400000"/>
            </a:ln>
          </a:insideV>
        </a:tcBdr>
        <a:fill>
          <a:solidFill>
            <a:srgbClr val="53534A">
              <a:alpha val="60000"/>
            </a:srgbClr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solidFill>
                <a:srgbClr val="F8F8F6">
                  <a:alpha val="3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8F8F6">
                  <a:alpha val="3000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F8F8F6">
                  <a:alpha val="8000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F8F8F6">
                  <a:alpha val="8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8F8F6">
                  <a:alpha val="3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8F8F6">
                  <a:alpha val="30000"/>
                </a:srgbClr>
              </a:solidFill>
              <a:prstDash val="solid"/>
              <a:miter lim="400000"/>
            </a:ln>
          </a:insideV>
        </a:tcBdr>
        <a:fill>
          <a:solidFill>
            <a:srgbClr val="53534A">
              <a:alpha val="60000"/>
            </a:srgbClr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2A292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4342F">
                  <a:alpha val="8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34342F">
                  <a:alpha val="8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34342F">
                  <a:alpha val="8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67665E">
              <a:alpha val="15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2A2927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34342F">
                  <a:alpha val="8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34342F">
                  <a:alpha val="8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34342F">
                  <a:alpha val="8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34342F">
                  <a:alpha val="8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2A292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34342F">
                  <a:alpha val="80000"/>
                </a:srgb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34342F">
                  <a:alpha val="8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2A292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34342F">
                  <a:alpha val="8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34342F">
                  <a:alpha val="8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comments" Target="comments/comment1.xml"/><Relationship Id="rId24" Type="http://schemas.openxmlformats.org/officeDocument/2006/relationships/slide" Target="slides/slide16.xml"/><Relationship Id="rId25" Type="http://schemas.openxmlformats.org/officeDocument/2006/relationships/slide" Target="slides/slide17.xml"/><Relationship Id="rId26" Type="http://schemas.openxmlformats.org/officeDocument/2006/relationships/slide" Target="slides/slide18.xml"/><Relationship Id="rId27" Type="http://schemas.openxmlformats.org/officeDocument/2006/relationships/slide" Target="slides/slide19.xml"/><Relationship Id="rId28" Type="http://schemas.openxmlformats.org/officeDocument/2006/relationships/slide" Target="slides/slide20.xml"/><Relationship Id="rId29" Type="http://schemas.openxmlformats.org/officeDocument/2006/relationships/slide" Target="slides/slide21.xml"/><Relationship Id="rId30" Type="http://schemas.openxmlformats.org/officeDocument/2006/relationships/slide" Target="slides/slide22.xml"/><Relationship Id="rId31" Type="http://schemas.openxmlformats.org/officeDocument/2006/relationships/slide" Target="slides/slide23.xml"/><Relationship Id="rId32" Type="http://schemas.openxmlformats.org/officeDocument/2006/relationships/slide" Target="slides/slide24.xml"/><Relationship Id="rId33" Type="http://schemas.openxmlformats.org/officeDocument/2006/relationships/slide" Target="slides/slide25.xml"/><Relationship Id="rId34" Type="http://schemas.openxmlformats.org/officeDocument/2006/relationships/slide" Target="slides/slide26.xml"/><Relationship Id="rId35" Type="http://schemas.openxmlformats.org/officeDocument/2006/relationships/slide" Target="slides/slide27.xml"/><Relationship Id="rId36" Type="http://schemas.openxmlformats.org/officeDocument/2006/relationships/slide" Target="slides/slide28.xml"/><Relationship Id="rId37" Type="http://schemas.openxmlformats.org/officeDocument/2006/relationships/slide" Target="slides/slide29.xml"/></Relationships>

</file>

<file path=ppt/_rels/tableStyles.xml.rels><?xml version="1.0" encoding="UTF-8" standalone="yes"?><Relationships xmlns="http://schemas.openxmlformats.org/package/2006/relationships"><Relationship Id="rId1" Type="http://schemas.openxmlformats.org/officeDocument/2006/relationships/image" Target="media/image103.png"/></Relationships>
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6-12-08T16:02:40.342" idx="1">
    <p:pos x="4096" y="3520"/>
    <p:text>5.0新增的类型
ES将日期转换为UTC时间，并用long number保存为含有毫秒的epoch时间</p:text>
  </p:cm>
</p:cmLst>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9" name="Shape 11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标题与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/>
          <p:nvPr>
            <p:ph type="title"/>
          </p:nvPr>
        </p:nvSpPr>
        <p:spPr>
          <a:xfrm>
            <a:off x="901700" y="3060700"/>
            <a:ext cx="11201400" cy="1714500"/>
          </a:xfrm>
          <a:prstGeom prst="rect">
            <a:avLst/>
          </a:prstGeom>
        </p:spPr>
        <p:txBody>
          <a:bodyPr anchor="b"/>
          <a:lstStyle/>
          <a:p>
            <a:pPr/>
            <a:r>
              <a:t>标题文本</a:t>
            </a:r>
          </a:p>
        </p:txBody>
      </p:sp>
      <p:sp>
        <p:nvSpPr>
          <p:cNvPr id="13" name="Shape 13"/>
          <p:cNvSpPr/>
          <p:nvPr>
            <p:ph type="body" sz="quarter" idx="1"/>
          </p:nvPr>
        </p:nvSpPr>
        <p:spPr>
          <a:xfrm>
            <a:off x="901700" y="4775200"/>
            <a:ext cx="11201400" cy="1536700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80000"/>
              </a:lnSpc>
              <a:spcBef>
                <a:spcPts val="0"/>
              </a:spcBef>
              <a:buSzTx/>
              <a:buNone/>
              <a:defRPr cap="all" spc="288">
                <a:solidFill>
                  <a:srgbClr val="3E3B39"/>
                </a:solidFill>
                <a:latin typeface="+mn-lt"/>
                <a:ea typeface="+mn-ea"/>
                <a:cs typeface="+mn-cs"/>
                <a:sym typeface="Avenir Next"/>
              </a:defRPr>
            </a:lvl1pPr>
            <a:lvl2pPr marL="0" indent="228600">
              <a:lnSpc>
                <a:spcPct val="80000"/>
              </a:lnSpc>
              <a:spcBef>
                <a:spcPts val="0"/>
              </a:spcBef>
              <a:buSzTx/>
              <a:buNone/>
              <a:defRPr cap="all" spc="288">
                <a:solidFill>
                  <a:srgbClr val="3E3B39"/>
                </a:solidFill>
                <a:latin typeface="+mn-lt"/>
                <a:ea typeface="+mn-ea"/>
                <a:cs typeface="+mn-cs"/>
                <a:sym typeface="Avenir Next"/>
              </a:defRPr>
            </a:lvl2pPr>
            <a:lvl3pPr marL="0" indent="457200">
              <a:lnSpc>
                <a:spcPct val="80000"/>
              </a:lnSpc>
              <a:spcBef>
                <a:spcPts val="0"/>
              </a:spcBef>
              <a:buSzTx/>
              <a:buNone/>
              <a:defRPr cap="all" spc="288">
                <a:solidFill>
                  <a:srgbClr val="3E3B39"/>
                </a:solidFill>
                <a:latin typeface="+mn-lt"/>
                <a:ea typeface="+mn-ea"/>
                <a:cs typeface="+mn-cs"/>
                <a:sym typeface="Avenir Next"/>
              </a:defRPr>
            </a:lvl3pPr>
            <a:lvl4pPr marL="0" indent="685800">
              <a:lnSpc>
                <a:spcPct val="80000"/>
              </a:lnSpc>
              <a:spcBef>
                <a:spcPts val="0"/>
              </a:spcBef>
              <a:buSzTx/>
              <a:buNone/>
              <a:defRPr cap="all" spc="288">
                <a:solidFill>
                  <a:srgbClr val="3E3B39"/>
                </a:solidFill>
                <a:latin typeface="+mn-lt"/>
                <a:ea typeface="+mn-ea"/>
                <a:cs typeface="+mn-cs"/>
                <a:sym typeface="Avenir Next"/>
              </a:defRPr>
            </a:lvl4pPr>
            <a:lvl5pPr marL="0" indent="914400">
              <a:lnSpc>
                <a:spcPct val="80000"/>
              </a:lnSpc>
              <a:spcBef>
                <a:spcPts val="0"/>
              </a:spcBef>
              <a:buSzTx/>
              <a:buNone/>
              <a:defRPr cap="all" spc="288">
                <a:solidFill>
                  <a:srgbClr val="3E3B39"/>
                </a:solidFill>
                <a:latin typeface="+mn-lt"/>
                <a:ea typeface="+mn-ea"/>
                <a:cs typeface="+mn-cs"/>
                <a:sym typeface="Avenir Next"/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4" name="Shape 14"/>
          <p:cNvSpPr/>
          <p:nvPr>
            <p:ph type="sldNum" sz="quarter" idx="2"/>
          </p:nvPr>
        </p:nvSpPr>
        <p:spPr>
          <a:xfrm>
            <a:off x="6303924" y="9258300"/>
            <a:ext cx="409652" cy="4191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引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/>
          <p:nvPr>
            <p:ph type="body" sz="quarter" idx="13"/>
          </p:nvPr>
        </p:nvSpPr>
        <p:spPr>
          <a:xfrm>
            <a:off x="1270000" y="6362700"/>
            <a:ext cx="10464800" cy="6604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90000"/>
              </a:lnSpc>
              <a:spcBef>
                <a:spcPts val="1200"/>
              </a:spcBef>
              <a:buSzTx/>
              <a:buNone/>
              <a:defRPr i="1" sz="3200">
                <a:latin typeface="+mn-lt"/>
                <a:ea typeface="+mn-ea"/>
                <a:cs typeface="+mn-cs"/>
                <a:sym typeface="Avenir Next"/>
              </a:defRPr>
            </a:lvl1pPr>
          </a:lstStyle>
          <a:p>
            <a:pPr/>
            <a:r>
              <a:t>–Johnny Appleseed</a:t>
            </a:r>
          </a:p>
        </p:txBody>
      </p:sp>
      <p:sp>
        <p:nvSpPr>
          <p:cNvPr id="96" name="Shape 96"/>
          <p:cNvSpPr/>
          <p:nvPr>
            <p:ph type="body" sz="quarter" idx="14"/>
          </p:nvPr>
        </p:nvSpPr>
        <p:spPr>
          <a:xfrm>
            <a:off x="1270000" y="4235857"/>
            <a:ext cx="10464800" cy="748486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90000"/>
              </a:lnSpc>
              <a:buSzTx/>
              <a:buNone/>
              <a:defRPr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/>
            <a:r>
              <a:t>“在此键入引文。”</a:t>
            </a:r>
          </a:p>
        </p:txBody>
      </p:sp>
      <p:sp>
        <p:nvSpPr>
          <p:cNvPr id="97" name="Shape 97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5" name="Shape 10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照片 - 水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chalk_line_box_10x7.png"/>
          <p:cNvPicPr>
            <a:picLocks noChangeAspect="0"/>
          </p:cNvPicPr>
          <p:nvPr/>
        </p:nvPicPr>
        <p:blipFill>
          <a:blip r:embed="rId2">
            <a:alphaModFix amt="45000"/>
            <a:extLst/>
          </a:blip>
          <a:stretch>
            <a:fillRect/>
          </a:stretch>
        </p:blipFill>
        <p:spPr>
          <a:xfrm>
            <a:off x="317500" y="6794500"/>
            <a:ext cx="12344400" cy="2336800"/>
          </a:xfrm>
          <a:prstGeom prst="rect">
            <a:avLst/>
          </a:prstGeom>
          <a:ln w="12700">
            <a:miter lim="400000"/>
          </a:ln>
        </p:spPr>
      </p:pic>
      <p:sp>
        <p:nvSpPr>
          <p:cNvPr id="22" name="Shape 22"/>
          <p:cNvSpPr/>
          <p:nvPr>
            <p:ph type="pic" idx="13"/>
          </p:nvPr>
        </p:nvSpPr>
        <p:spPr>
          <a:xfrm>
            <a:off x="393700" y="381000"/>
            <a:ext cx="12217400" cy="61468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3" name="Shape 23"/>
          <p:cNvSpPr/>
          <p:nvPr>
            <p:ph type="title"/>
          </p:nvPr>
        </p:nvSpPr>
        <p:spPr>
          <a:xfrm>
            <a:off x="901700" y="6934200"/>
            <a:ext cx="11201400" cy="952500"/>
          </a:xfrm>
          <a:prstGeom prst="rect">
            <a:avLst/>
          </a:prstGeom>
        </p:spPr>
        <p:txBody>
          <a:bodyPr anchor="b"/>
          <a:lstStyle/>
          <a:p>
            <a:pPr/>
            <a:r>
              <a:t>标题文本</a:t>
            </a:r>
          </a:p>
        </p:txBody>
      </p:sp>
      <p:sp>
        <p:nvSpPr>
          <p:cNvPr id="24" name="Shape 24"/>
          <p:cNvSpPr/>
          <p:nvPr>
            <p:ph type="body" sz="quarter" idx="1"/>
          </p:nvPr>
        </p:nvSpPr>
        <p:spPr>
          <a:xfrm>
            <a:off x="901700" y="7823200"/>
            <a:ext cx="11201400" cy="1206500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80000"/>
              </a:lnSpc>
              <a:spcBef>
                <a:spcPts val="0"/>
              </a:spcBef>
              <a:buSzTx/>
              <a:buNone/>
              <a:defRPr cap="all" spc="288">
                <a:solidFill>
                  <a:srgbClr val="3E3B39"/>
                </a:solidFill>
                <a:latin typeface="+mn-lt"/>
                <a:ea typeface="+mn-ea"/>
                <a:cs typeface="+mn-cs"/>
                <a:sym typeface="Avenir Next"/>
              </a:defRPr>
            </a:lvl1pPr>
            <a:lvl2pPr marL="0" indent="228600">
              <a:lnSpc>
                <a:spcPct val="80000"/>
              </a:lnSpc>
              <a:spcBef>
                <a:spcPts val="0"/>
              </a:spcBef>
              <a:buSzTx/>
              <a:buNone/>
              <a:defRPr cap="all" spc="288">
                <a:solidFill>
                  <a:srgbClr val="3E3B39"/>
                </a:solidFill>
                <a:latin typeface="+mn-lt"/>
                <a:ea typeface="+mn-ea"/>
                <a:cs typeface="+mn-cs"/>
                <a:sym typeface="Avenir Next"/>
              </a:defRPr>
            </a:lvl2pPr>
            <a:lvl3pPr marL="0" indent="457200">
              <a:lnSpc>
                <a:spcPct val="80000"/>
              </a:lnSpc>
              <a:spcBef>
                <a:spcPts val="0"/>
              </a:spcBef>
              <a:buSzTx/>
              <a:buNone/>
              <a:defRPr cap="all" spc="288">
                <a:solidFill>
                  <a:srgbClr val="3E3B39"/>
                </a:solidFill>
                <a:latin typeface="+mn-lt"/>
                <a:ea typeface="+mn-ea"/>
                <a:cs typeface="+mn-cs"/>
                <a:sym typeface="Avenir Next"/>
              </a:defRPr>
            </a:lvl3pPr>
            <a:lvl4pPr marL="0" indent="685800">
              <a:lnSpc>
                <a:spcPct val="80000"/>
              </a:lnSpc>
              <a:spcBef>
                <a:spcPts val="0"/>
              </a:spcBef>
              <a:buSzTx/>
              <a:buNone/>
              <a:defRPr cap="all" spc="288">
                <a:solidFill>
                  <a:srgbClr val="3E3B39"/>
                </a:solidFill>
                <a:latin typeface="+mn-lt"/>
                <a:ea typeface="+mn-ea"/>
                <a:cs typeface="+mn-cs"/>
                <a:sym typeface="Avenir Next"/>
              </a:defRPr>
            </a:lvl4pPr>
            <a:lvl5pPr marL="0" indent="914400">
              <a:lnSpc>
                <a:spcPct val="80000"/>
              </a:lnSpc>
              <a:spcBef>
                <a:spcPts val="0"/>
              </a:spcBef>
              <a:buSzTx/>
              <a:buNone/>
              <a:defRPr cap="all" spc="288">
                <a:solidFill>
                  <a:srgbClr val="3E3B39"/>
                </a:solidFill>
                <a:latin typeface="+mn-lt"/>
                <a:ea typeface="+mn-ea"/>
                <a:cs typeface="+mn-cs"/>
                <a:sym typeface="Avenir Next"/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5" name="Shape 25"/>
          <p:cNvSpPr/>
          <p:nvPr>
            <p:ph type="sldNum" sz="quarter" idx="2"/>
          </p:nvPr>
        </p:nvSpPr>
        <p:spPr>
          <a:xfrm>
            <a:off x="6303924" y="9258300"/>
            <a:ext cx="409652" cy="4191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标题 - 居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/>
          <p:nvPr>
            <p:ph type="title"/>
          </p:nvPr>
        </p:nvSpPr>
        <p:spPr>
          <a:xfrm>
            <a:off x="901700" y="3898900"/>
            <a:ext cx="11201400" cy="1943100"/>
          </a:xfrm>
          <a:prstGeom prst="rect">
            <a:avLst/>
          </a:prstGeom>
        </p:spPr>
        <p:txBody>
          <a:bodyPr anchor="ctr"/>
          <a:lstStyle/>
          <a:p>
            <a:pPr/>
            <a:r>
              <a:t>标题文本</a:t>
            </a:r>
          </a:p>
        </p:txBody>
      </p:sp>
      <p:sp>
        <p:nvSpPr>
          <p:cNvPr id="33" name="Shape 3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照片 - 垂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/>
          <p:nvPr>
            <p:ph type="pic" sz="half" idx="13"/>
          </p:nvPr>
        </p:nvSpPr>
        <p:spPr>
          <a:xfrm>
            <a:off x="6451600" y="1066800"/>
            <a:ext cx="5626100" cy="76327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41" name="Shape 41"/>
          <p:cNvSpPr/>
          <p:nvPr>
            <p:ph type="title"/>
          </p:nvPr>
        </p:nvSpPr>
        <p:spPr>
          <a:xfrm>
            <a:off x="901700" y="927100"/>
            <a:ext cx="5080000" cy="4102100"/>
          </a:xfrm>
          <a:prstGeom prst="rect">
            <a:avLst/>
          </a:prstGeom>
        </p:spPr>
        <p:txBody>
          <a:bodyPr anchor="b"/>
          <a:lstStyle/>
          <a:p>
            <a:pPr/>
            <a:r>
              <a:t>标题文本</a:t>
            </a:r>
          </a:p>
        </p:txBody>
      </p:sp>
      <p:sp>
        <p:nvSpPr>
          <p:cNvPr id="42" name="Shape 42"/>
          <p:cNvSpPr/>
          <p:nvPr>
            <p:ph type="body" sz="quarter" idx="1"/>
          </p:nvPr>
        </p:nvSpPr>
        <p:spPr>
          <a:xfrm>
            <a:off x="901700" y="5029200"/>
            <a:ext cx="5080000" cy="3683000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80000"/>
              </a:lnSpc>
              <a:spcBef>
                <a:spcPts val="0"/>
              </a:spcBef>
              <a:buSzTx/>
              <a:buNone/>
              <a:defRPr cap="all" spc="288">
                <a:solidFill>
                  <a:srgbClr val="3E3B39"/>
                </a:solidFill>
                <a:latin typeface="+mn-lt"/>
                <a:ea typeface="+mn-ea"/>
                <a:cs typeface="+mn-cs"/>
                <a:sym typeface="Avenir Next"/>
              </a:defRPr>
            </a:lvl1pPr>
            <a:lvl2pPr marL="0" indent="228600">
              <a:lnSpc>
                <a:spcPct val="80000"/>
              </a:lnSpc>
              <a:spcBef>
                <a:spcPts val="0"/>
              </a:spcBef>
              <a:buSzTx/>
              <a:buNone/>
              <a:defRPr cap="all" spc="288">
                <a:solidFill>
                  <a:srgbClr val="3E3B39"/>
                </a:solidFill>
                <a:latin typeface="+mn-lt"/>
                <a:ea typeface="+mn-ea"/>
                <a:cs typeface="+mn-cs"/>
                <a:sym typeface="Avenir Next"/>
              </a:defRPr>
            </a:lvl2pPr>
            <a:lvl3pPr marL="0" indent="457200">
              <a:lnSpc>
                <a:spcPct val="80000"/>
              </a:lnSpc>
              <a:spcBef>
                <a:spcPts val="0"/>
              </a:spcBef>
              <a:buSzTx/>
              <a:buNone/>
              <a:defRPr cap="all" spc="288">
                <a:solidFill>
                  <a:srgbClr val="3E3B39"/>
                </a:solidFill>
                <a:latin typeface="+mn-lt"/>
                <a:ea typeface="+mn-ea"/>
                <a:cs typeface="+mn-cs"/>
                <a:sym typeface="Avenir Next"/>
              </a:defRPr>
            </a:lvl3pPr>
            <a:lvl4pPr marL="0" indent="685800">
              <a:lnSpc>
                <a:spcPct val="80000"/>
              </a:lnSpc>
              <a:spcBef>
                <a:spcPts val="0"/>
              </a:spcBef>
              <a:buSzTx/>
              <a:buNone/>
              <a:defRPr cap="all" spc="288">
                <a:solidFill>
                  <a:srgbClr val="3E3B39"/>
                </a:solidFill>
                <a:latin typeface="+mn-lt"/>
                <a:ea typeface="+mn-ea"/>
                <a:cs typeface="+mn-cs"/>
                <a:sym typeface="Avenir Next"/>
              </a:defRPr>
            </a:lvl4pPr>
            <a:lvl5pPr marL="0" indent="914400">
              <a:lnSpc>
                <a:spcPct val="80000"/>
              </a:lnSpc>
              <a:spcBef>
                <a:spcPts val="0"/>
              </a:spcBef>
              <a:buSzTx/>
              <a:buNone/>
              <a:defRPr cap="all" spc="288">
                <a:solidFill>
                  <a:srgbClr val="3E3B39"/>
                </a:solidFill>
                <a:latin typeface="+mn-lt"/>
                <a:ea typeface="+mn-ea"/>
                <a:cs typeface="+mn-cs"/>
                <a:sym typeface="Avenir Next"/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3" name="Shape 43"/>
          <p:cNvSpPr/>
          <p:nvPr>
            <p:ph type="sldNum" sz="quarter" idx="2"/>
          </p:nvPr>
        </p:nvSpPr>
        <p:spPr>
          <a:xfrm>
            <a:off x="6303924" y="9258300"/>
            <a:ext cx="409652" cy="4191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标题 - 顶部对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51" name="Shape 5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59" name="Shape 5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60" name="Shape 6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标题、项目符号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/>
          <p:nvPr>
            <p:ph type="pic" sz="half" idx="13"/>
          </p:nvPr>
        </p:nvSpPr>
        <p:spPr>
          <a:xfrm>
            <a:off x="6769100" y="2603500"/>
            <a:ext cx="5308600" cy="59690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8" name="Shape 6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69" name="Shape 69"/>
          <p:cNvSpPr/>
          <p:nvPr>
            <p:ph type="body" sz="half" idx="1"/>
          </p:nvPr>
        </p:nvSpPr>
        <p:spPr>
          <a:xfrm>
            <a:off x="901700" y="2603500"/>
            <a:ext cx="5334000" cy="5969000"/>
          </a:xfrm>
          <a:prstGeom prst="rect">
            <a:avLst/>
          </a:prstGeom>
        </p:spPr>
        <p:txBody>
          <a:bodyPr/>
          <a:lstStyle>
            <a:lvl1pPr marL="393700" indent="-393700">
              <a:lnSpc>
                <a:spcPct val="90000"/>
              </a:lnSpc>
              <a:spcBef>
                <a:spcPts val="2800"/>
              </a:spcBef>
              <a:defRPr sz="3200"/>
            </a:lvl1pPr>
            <a:lvl2pPr marL="787400" indent="-393700">
              <a:lnSpc>
                <a:spcPct val="90000"/>
              </a:lnSpc>
              <a:spcBef>
                <a:spcPts val="2800"/>
              </a:spcBef>
              <a:defRPr sz="3200"/>
            </a:lvl2pPr>
            <a:lvl3pPr marL="1181100" indent="-393700">
              <a:lnSpc>
                <a:spcPct val="90000"/>
              </a:lnSpc>
              <a:spcBef>
                <a:spcPts val="2800"/>
              </a:spcBef>
              <a:defRPr sz="3200"/>
            </a:lvl3pPr>
            <a:lvl4pPr marL="1574800" indent="-393700">
              <a:lnSpc>
                <a:spcPct val="90000"/>
              </a:lnSpc>
              <a:spcBef>
                <a:spcPts val="2800"/>
              </a:spcBef>
              <a:defRPr sz="3200"/>
            </a:lvl4pPr>
            <a:lvl5pPr marL="1968500" indent="-393700">
              <a:lnSpc>
                <a:spcPct val="90000"/>
              </a:lnSpc>
              <a:spcBef>
                <a:spcPts val="2800"/>
              </a:spcBef>
              <a:defRPr sz="32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0" name="Shape 7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/>
          <p:nvPr>
            <p:ph type="body" idx="1"/>
          </p:nvPr>
        </p:nvSpPr>
        <p:spPr>
          <a:xfrm>
            <a:off x="901700" y="1727200"/>
            <a:ext cx="11201400" cy="6286500"/>
          </a:xfrm>
          <a:prstGeom prst="rect">
            <a:avLst/>
          </a:prstGeom>
        </p:spPr>
        <p:txBody>
          <a:bodyPr/>
          <a:lstStyle/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8" name="Shape 7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照片 - 3 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/>
          <p:nvPr>
            <p:ph type="pic" sz="quarter" idx="13"/>
          </p:nvPr>
        </p:nvSpPr>
        <p:spPr>
          <a:xfrm>
            <a:off x="6654800" y="482600"/>
            <a:ext cx="5981700" cy="39116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hape 86"/>
          <p:cNvSpPr/>
          <p:nvPr>
            <p:ph type="pic" sz="half" idx="14"/>
          </p:nvPr>
        </p:nvSpPr>
        <p:spPr>
          <a:xfrm>
            <a:off x="6654800" y="4673600"/>
            <a:ext cx="5981700" cy="45974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7" name="Shape 87"/>
          <p:cNvSpPr/>
          <p:nvPr>
            <p:ph type="pic" idx="15"/>
          </p:nvPr>
        </p:nvSpPr>
        <p:spPr>
          <a:xfrm>
            <a:off x="406400" y="482600"/>
            <a:ext cx="5981700" cy="87884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8" name="Shape 8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halk_line_10x7.png"/>
          <p:cNvPicPr>
            <a:picLocks noChangeAspect="0"/>
          </p:cNvPicPr>
          <p:nvPr/>
        </p:nvPicPr>
        <p:blipFill>
          <a:blip r:embed="rId3">
            <a:alphaModFix amt="45000"/>
            <a:extLst/>
          </a:blip>
          <a:stretch>
            <a:fillRect/>
          </a:stretch>
        </p:blipFill>
        <p:spPr>
          <a:xfrm>
            <a:off x="393700" y="355600"/>
            <a:ext cx="12217400" cy="8775700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Shape 3"/>
          <p:cNvSpPr/>
          <p:nvPr>
            <p:ph type="title"/>
          </p:nvPr>
        </p:nvSpPr>
        <p:spPr>
          <a:xfrm>
            <a:off x="901700" y="635000"/>
            <a:ext cx="11201400" cy="1714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标题文本</a:t>
            </a:r>
          </a:p>
        </p:txBody>
      </p:sp>
      <p:sp>
        <p:nvSpPr>
          <p:cNvPr id="4" name="Shape 4"/>
          <p:cNvSpPr/>
          <p:nvPr>
            <p:ph type="sldNum" sz="quarter" idx="2"/>
          </p:nvPr>
        </p:nvSpPr>
        <p:spPr>
          <a:xfrm>
            <a:off x="6299199" y="9258300"/>
            <a:ext cx="409652" cy="4191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b="1" cap="all" i="0" sz="1800">
                <a:latin typeface="+mn-lt"/>
                <a:ea typeface="+mn-ea"/>
                <a:cs typeface="+mn-cs"/>
                <a:sym typeface="Avenir Next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5" name="Shape 5"/>
          <p:cNvSpPr/>
          <p:nvPr>
            <p:ph type="body" idx="1"/>
          </p:nvPr>
        </p:nvSpPr>
        <p:spPr>
          <a:xfrm>
            <a:off x="901700" y="2603500"/>
            <a:ext cx="11201400" cy="596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  <p:transition xmlns:p14="http://schemas.microsoft.com/office/powerpoint/2010/main" spd="med" advClick="1"/>
  <p:txStyles>
    <p:titleStyle>
      <a:lvl1pPr marL="0" marR="0" indent="0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384" strike="noStrike" sz="4800" u="none">
          <a:ln>
            <a:noFill/>
          </a:ln>
          <a:solidFill>
            <a:srgbClr val="3E3B39"/>
          </a:solidFill>
          <a:effectLst>
            <a:outerShdw sx="100000" sy="100000" kx="0" ky="0" algn="b" rotWithShape="0" blurRad="25400" dist="25400" dir="5520000">
              <a:srgbClr val="FFFFFF">
                <a:alpha val="72000"/>
              </a:srgbClr>
            </a:outerShdw>
          </a:effectLst>
          <a:uFillTx/>
          <a:latin typeface="+mn-lt"/>
          <a:ea typeface="+mn-ea"/>
          <a:cs typeface="+mn-cs"/>
          <a:sym typeface="Avenir Next"/>
        </a:defRPr>
      </a:lvl1pPr>
      <a:lvl2pPr marL="0" marR="0" indent="228600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384" strike="noStrike" sz="4800" u="none">
          <a:ln>
            <a:noFill/>
          </a:ln>
          <a:solidFill>
            <a:srgbClr val="3E3B39"/>
          </a:solidFill>
          <a:effectLst>
            <a:outerShdw sx="100000" sy="100000" kx="0" ky="0" algn="b" rotWithShape="0" blurRad="25400" dist="25400" dir="5520000">
              <a:srgbClr val="FFFFFF">
                <a:alpha val="72000"/>
              </a:srgbClr>
            </a:outerShdw>
          </a:effectLst>
          <a:uFillTx/>
          <a:latin typeface="+mn-lt"/>
          <a:ea typeface="+mn-ea"/>
          <a:cs typeface="+mn-cs"/>
          <a:sym typeface="Avenir Next"/>
        </a:defRPr>
      </a:lvl2pPr>
      <a:lvl3pPr marL="0" marR="0" indent="457200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384" strike="noStrike" sz="4800" u="none">
          <a:ln>
            <a:noFill/>
          </a:ln>
          <a:solidFill>
            <a:srgbClr val="3E3B39"/>
          </a:solidFill>
          <a:effectLst>
            <a:outerShdw sx="100000" sy="100000" kx="0" ky="0" algn="b" rotWithShape="0" blurRad="25400" dist="25400" dir="5520000">
              <a:srgbClr val="FFFFFF">
                <a:alpha val="72000"/>
              </a:srgbClr>
            </a:outerShdw>
          </a:effectLst>
          <a:uFillTx/>
          <a:latin typeface="+mn-lt"/>
          <a:ea typeface="+mn-ea"/>
          <a:cs typeface="+mn-cs"/>
          <a:sym typeface="Avenir Next"/>
        </a:defRPr>
      </a:lvl3pPr>
      <a:lvl4pPr marL="0" marR="0" indent="685800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384" strike="noStrike" sz="4800" u="none">
          <a:ln>
            <a:noFill/>
          </a:ln>
          <a:solidFill>
            <a:srgbClr val="3E3B39"/>
          </a:solidFill>
          <a:effectLst>
            <a:outerShdw sx="100000" sy="100000" kx="0" ky="0" algn="b" rotWithShape="0" blurRad="25400" dist="25400" dir="5520000">
              <a:srgbClr val="FFFFFF">
                <a:alpha val="72000"/>
              </a:srgbClr>
            </a:outerShdw>
          </a:effectLst>
          <a:uFillTx/>
          <a:latin typeface="+mn-lt"/>
          <a:ea typeface="+mn-ea"/>
          <a:cs typeface="+mn-cs"/>
          <a:sym typeface="Avenir Next"/>
        </a:defRPr>
      </a:lvl4pPr>
      <a:lvl5pPr marL="0" marR="0" indent="914400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384" strike="noStrike" sz="4800" u="none">
          <a:ln>
            <a:noFill/>
          </a:ln>
          <a:solidFill>
            <a:srgbClr val="3E3B39"/>
          </a:solidFill>
          <a:effectLst>
            <a:outerShdw sx="100000" sy="100000" kx="0" ky="0" algn="b" rotWithShape="0" blurRad="25400" dist="25400" dir="5520000">
              <a:srgbClr val="FFFFFF">
                <a:alpha val="72000"/>
              </a:srgbClr>
            </a:outerShdw>
          </a:effectLst>
          <a:uFillTx/>
          <a:latin typeface="+mn-lt"/>
          <a:ea typeface="+mn-ea"/>
          <a:cs typeface="+mn-cs"/>
          <a:sym typeface="Avenir Next"/>
        </a:defRPr>
      </a:lvl5pPr>
      <a:lvl6pPr marL="0" marR="0" indent="1143000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384" strike="noStrike" sz="4800" u="none">
          <a:ln>
            <a:noFill/>
          </a:ln>
          <a:solidFill>
            <a:srgbClr val="3E3B39"/>
          </a:solidFill>
          <a:effectLst>
            <a:outerShdw sx="100000" sy="100000" kx="0" ky="0" algn="b" rotWithShape="0" blurRad="25400" dist="25400" dir="5520000">
              <a:srgbClr val="FFFFFF">
                <a:alpha val="72000"/>
              </a:srgbClr>
            </a:outerShdw>
          </a:effectLst>
          <a:uFillTx/>
          <a:latin typeface="+mn-lt"/>
          <a:ea typeface="+mn-ea"/>
          <a:cs typeface="+mn-cs"/>
          <a:sym typeface="Avenir Next"/>
        </a:defRPr>
      </a:lvl6pPr>
      <a:lvl7pPr marL="0" marR="0" indent="1371600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384" strike="noStrike" sz="4800" u="none">
          <a:ln>
            <a:noFill/>
          </a:ln>
          <a:solidFill>
            <a:srgbClr val="3E3B39"/>
          </a:solidFill>
          <a:effectLst>
            <a:outerShdw sx="100000" sy="100000" kx="0" ky="0" algn="b" rotWithShape="0" blurRad="25400" dist="25400" dir="5520000">
              <a:srgbClr val="FFFFFF">
                <a:alpha val="72000"/>
              </a:srgbClr>
            </a:outerShdw>
          </a:effectLst>
          <a:uFillTx/>
          <a:latin typeface="+mn-lt"/>
          <a:ea typeface="+mn-ea"/>
          <a:cs typeface="+mn-cs"/>
          <a:sym typeface="Avenir Next"/>
        </a:defRPr>
      </a:lvl7pPr>
      <a:lvl8pPr marL="0" marR="0" indent="1600200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384" strike="noStrike" sz="4800" u="none">
          <a:ln>
            <a:noFill/>
          </a:ln>
          <a:solidFill>
            <a:srgbClr val="3E3B39"/>
          </a:solidFill>
          <a:effectLst>
            <a:outerShdw sx="100000" sy="100000" kx="0" ky="0" algn="b" rotWithShape="0" blurRad="25400" dist="25400" dir="5520000">
              <a:srgbClr val="FFFFFF">
                <a:alpha val="72000"/>
              </a:srgbClr>
            </a:outerShdw>
          </a:effectLst>
          <a:uFillTx/>
          <a:latin typeface="+mn-lt"/>
          <a:ea typeface="+mn-ea"/>
          <a:cs typeface="+mn-cs"/>
          <a:sym typeface="Avenir Next"/>
        </a:defRPr>
      </a:lvl8pPr>
      <a:lvl9pPr marL="0" marR="0" indent="1828800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384" strike="noStrike" sz="4800" u="none">
          <a:ln>
            <a:noFill/>
          </a:ln>
          <a:solidFill>
            <a:srgbClr val="3E3B39"/>
          </a:solidFill>
          <a:effectLst>
            <a:outerShdw sx="100000" sy="100000" kx="0" ky="0" algn="b" rotWithShape="0" blurRad="25400" dist="25400" dir="5520000">
              <a:srgbClr val="FFFFFF">
                <a:alpha val="72000"/>
              </a:srgbClr>
            </a:outerShdw>
          </a:effectLst>
          <a:uFillTx/>
          <a:latin typeface="+mn-lt"/>
          <a:ea typeface="+mn-ea"/>
          <a:cs typeface="+mn-cs"/>
          <a:sym typeface="Avenir Next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3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5E524C"/>
          </a:solidFill>
          <a:effectLst>
            <a:outerShdw sx="100000" sy="100000" kx="0" ky="0" algn="b" rotWithShape="0" blurRad="25400" dist="25400" dir="5520000">
              <a:srgbClr val="FFFFFF">
                <a:alpha val="71999"/>
              </a:srgbClr>
            </a:outerShdw>
          </a:effectLst>
          <a:uFillTx/>
          <a:latin typeface="Avenir Next Medium"/>
          <a:ea typeface="Avenir Next Medium"/>
          <a:cs typeface="Avenir Next Medium"/>
          <a:sym typeface="Avenir Next Medium"/>
        </a:defRPr>
      </a:lvl1pPr>
      <a:lvl2pPr marL="889000" marR="0" indent="-444500" algn="l" defTabSz="584200" rtl="0" latinLnBrk="0">
        <a:lnSpc>
          <a:spcPct val="100000"/>
        </a:lnSpc>
        <a:spcBef>
          <a:spcPts val="3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5E524C"/>
          </a:solidFill>
          <a:effectLst>
            <a:outerShdw sx="100000" sy="100000" kx="0" ky="0" algn="b" rotWithShape="0" blurRad="25400" dist="25400" dir="5520000">
              <a:srgbClr val="FFFFFF">
                <a:alpha val="71999"/>
              </a:srgbClr>
            </a:outerShdw>
          </a:effectLst>
          <a:uFillTx/>
          <a:latin typeface="Avenir Next Medium"/>
          <a:ea typeface="Avenir Next Medium"/>
          <a:cs typeface="Avenir Next Medium"/>
          <a:sym typeface="Avenir Next Medium"/>
        </a:defRPr>
      </a:lvl2pPr>
      <a:lvl3pPr marL="1333500" marR="0" indent="-444500" algn="l" defTabSz="584200" rtl="0" latinLnBrk="0">
        <a:lnSpc>
          <a:spcPct val="100000"/>
        </a:lnSpc>
        <a:spcBef>
          <a:spcPts val="3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5E524C"/>
          </a:solidFill>
          <a:effectLst>
            <a:outerShdw sx="100000" sy="100000" kx="0" ky="0" algn="b" rotWithShape="0" blurRad="25400" dist="25400" dir="5520000">
              <a:srgbClr val="FFFFFF">
                <a:alpha val="71999"/>
              </a:srgbClr>
            </a:outerShdw>
          </a:effectLst>
          <a:uFillTx/>
          <a:latin typeface="Avenir Next Medium"/>
          <a:ea typeface="Avenir Next Medium"/>
          <a:cs typeface="Avenir Next Medium"/>
          <a:sym typeface="Avenir Next Medium"/>
        </a:defRPr>
      </a:lvl3pPr>
      <a:lvl4pPr marL="1778000" marR="0" indent="-444500" algn="l" defTabSz="584200" rtl="0" latinLnBrk="0">
        <a:lnSpc>
          <a:spcPct val="100000"/>
        </a:lnSpc>
        <a:spcBef>
          <a:spcPts val="3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5E524C"/>
          </a:solidFill>
          <a:effectLst>
            <a:outerShdw sx="100000" sy="100000" kx="0" ky="0" algn="b" rotWithShape="0" blurRad="25400" dist="25400" dir="5520000">
              <a:srgbClr val="FFFFFF">
                <a:alpha val="71999"/>
              </a:srgbClr>
            </a:outerShdw>
          </a:effectLst>
          <a:uFillTx/>
          <a:latin typeface="Avenir Next Medium"/>
          <a:ea typeface="Avenir Next Medium"/>
          <a:cs typeface="Avenir Next Medium"/>
          <a:sym typeface="Avenir Next Medium"/>
        </a:defRPr>
      </a:lvl4pPr>
      <a:lvl5pPr marL="2222500" marR="0" indent="-444500" algn="l" defTabSz="584200" rtl="0" latinLnBrk="0">
        <a:lnSpc>
          <a:spcPct val="100000"/>
        </a:lnSpc>
        <a:spcBef>
          <a:spcPts val="3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5E524C"/>
          </a:solidFill>
          <a:effectLst>
            <a:outerShdw sx="100000" sy="100000" kx="0" ky="0" algn="b" rotWithShape="0" blurRad="25400" dist="25400" dir="5520000">
              <a:srgbClr val="FFFFFF">
                <a:alpha val="71999"/>
              </a:srgbClr>
            </a:outerShdw>
          </a:effectLst>
          <a:uFillTx/>
          <a:latin typeface="Avenir Next Medium"/>
          <a:ea typeface="Avenir Next Medium"/>
          <a:cs typeface="Avenir Next Medium"/>
          <a:sym typeface="Avenir Next Medium"/>
        </a:defRPr>
      </a:lvl5pPr>
      <a:lvl6pPr marL="2667000" marR="0" indent="-444500" algn="l" defTabSz="584200" rtl="0" latinLnBrk="0">
        <a:lnSpc>
          <a:spcPct val="100000"/>
        </a:lnSpc>
        <a:spcBef>
          <a:spcPts val="3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5E524C"/>
          </a:solidFill>
          <a:effectLst>
            <a:outerShdw sx="100000" sy="100000" kx="0" ky="0" algn="b" rotWithShape="0" blurRad="25400" dist="25400" dir="5520000">
              <a:srgbClr val="FFFFFF">
                <a:alpha val="71999"/>
              </a:srgbClr>
            </a:outerShdw>
          </a:effectLst>
          <a:uFillTx/>
          <a:latin typeface="Avenir Next Medium"/>
          <a:ea typeface="Avenir Next Medium"/>
          <a:cs typeface="Avenir Next Medium"/>
          <a:sym typeface="Avenir Next Medium"/>
        </a:defRPr>
      </a:lvl6pPr>
      <a:lvl7pPr marL="3111500" marR="0" indent="-444500" algn="l" defTabSz="584200" rtl="0" latinLnBrk="0">
        <a:lnSpc>
          <a:spcPct val="100000"/>
        </a:lnSpc>
        <a:spcBef>
          <a:spcPts val="3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5E524C"/>
          </a:solidFill>
          <a:effectLst>
            <a:outerShdw sx="100000" sy="100000" kx="0" ky="0" algn="b" rotWithShape="0" blurRad="25400" dist="25400" dir="5520000">
              <a:srgbClr val="FFFFFF">
                <a:alpha val="71999"/>
              </a:srgbClr>
            </a:outerShdw>
          </a:effectLst>
          <a:uFillTx/>
          <a:latin typeface="Avenir Next Medium"/>
          <a:ea typeface="Avenir Next Medium"/>
          <a:cs typeface="Avenir Next Medium"/>
          <a:sym typeface="Avenir Next Medium"/>
        </a:defRPr>
      </a:lvl7pPr>
      <a:lvl8pPr marL="3556000" marR="0" indent="-444500" algn="l" defTabSz="584200" rtl="0" latinLnBrk="0">
        <a:lnSpc>
          <a:spcPct val="100000"/>
        </a:lnSpc>
        <a:spcBef>
          <a:spcPts val="3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5E524C"/>
          </a:solidFill>
          <a:effectLst>
            <a:outerShdw sx="100000" sy="100000" kx="0" ky="0" algn="b" rotWithShape="0" blurRad="25400" dist="25400" dir="5520000">
              <a:srgbClr val="FFFFFF">
                <a:alpha val="71999"/>
              </a:srgbClr>
            </a:outerShdw>
          </a:effectLst>
          <a:uFillTx/>
          <a:latin typeface="Avenir Next Medium"/>
          <a:ea typeface="Avenir Next Medium"/>
          <a:cs typeface="Avenir Next Medium"/>
          <a:sym typeface="Avenir Next Medium"/>
        </a:defRPr>
      </a:lvl8pPr>
      <a:lvl9pPr marL="4000500" marR="0" indent="-444500" algn="l" defTabSz="584200" rtl="0" latinLnBrk="0">
        <a:lnSpc>
          <a:spcPct val="100000"/>
        </a:lnSpc>
        <a:spcBef>
          <a:spcPts val="3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5E524C"/>
          </a:solidFill>
          <a:effectLst>
            <a:outerShdw sx="100000" sy="100000" kx="0" ky="0" algn="b" rotWithShape="0" blurRad="25400" dist="25400" dir="5520000">
              <a:srgbClr val="FFFFFF">
                <a:alpha val="71999"/>
              </a:srgbClr>
            </a:outerShdw>
          </a:effectLst>
          <a:uFillTx/>
          <a:latin typeface="Avenir Next Medium"/>
          <a:ea typeface="Avenir Next Medium"/>
          <a:cs typeface="Avenir Next Medium"/>
          <a:sym typeface="Avenir Next Medium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0" strike="noStrike" sz="1800" u="none">
          <a:ln>
            <a:noFill/>
          </a:ln>
          <a:solidFill>
            <a:schemeClr val="tx1"/>
          </a:solidFill>
          <a:effectLst>
            <a:outerShdw sx="100000" sy="100000" kx="0" ky="0" algn="b" rotWithShape="0" blurRad="25400" dist="25400" dir="5520000">
              <a:srgbClr val="FFFFFF">
                <a:alpha val="71999"/>
              </a:srgbClr>
            </a:outerShdw>
          </a:effectLst>
          <a:uFillTx/>
          <a:latin typeface="+mn-lt"/>
          <a:ea typeface="+mn-ea"/>
          <a:cs typeface="+mn-cs"/>
          <a:sym typeface="Avenir Nex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0" strike="noStrike" sz="1800" u="none">
          <a:ln>
            <a:noFill/>
          </a:ln>
          <a:solidFill>
            <a:schemeClr val="tx1"/>
          </a:solidFill>
          <a:effectLst>
            <a:outerShdw sx="100000" sy="100000" kx="0" ky="0" algn="b" rotWithShape="0" blurRad="25400" dist="25400" dir="5520000">
              <a:srgbClr val="FFFFFF">
                <a:alpha val="71999"/>
              </a:srgbClr>
            </a:outerShdw>
          </a:effectLst>
          <a:uFillTx/>
          <a:latin typeface="+mn-lt"/>
          <a:ea typeface="+mn-ea"/>
          <a:cs typeface="+mn-cs"/>
          <a:sym typeface="Avenir Nex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0" strike="noStrike" sz="1800" u="none">
          <a:ln>
            <a:noFill/>
          </a:ln>
          <a:solidFill>
            <a:schemeClr val="tx1"/>
          </a:solidFill>
          <a:effectLst>
            <a:outerShdw sx="100000" sy="100000" kx="0" ky="0" algn="b" rotWithShape="0" blurRad="25400" dist="25400" dir="5520000">
              <a:srgbClr val="FFFFFF">
                <a:alpha val="71999"/>
              </a:srgbClr>
            </a:outerShdw>
          </a:effectLst>
          <a:uFillTx/>
          <a:latin typeface="+mn-lt"/>
          <a:ea typeface="+mn-ea"/>
          <a:cs typeface="+mn-cs"/>
          <a:sym typeface="Avenir Nex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0" strike="noStrike" sz="1800" u="none">
          <a:ln>
            <a:noFill/>
          </a:ln>
          <a:solidFill>
            <a:schemeClr val="tx1"/>
          </a:solidFill>
          <a:effectLst>
            <a:outerShdw sx="100000" sy="100000" kx="0" ky="0" algn="b" rotWithShape="0" blurRad="25400" dist="25400" dir="5520000">
              <a:srgbClr val="FFFFFF">
                <a:alpha val="71999"/>
              </a:srgbClr>
            </a:outerShdw>
          </a:effectLst>
          <a:uFillTx/>
          <a:latin typeface="+mn-lt"/>
          <a:ea typeface="+mn-ea"/>
          <a:cs typeface="+mn-cs"/>
          <a:sym typeface="Avenir Nex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0" strike="noStrike" sz="1800" u="none">
          <a:ln>
            <a:noFill/>
          </a:ln>
          <a:solidFill>
            <a:schemeClr val="tx1"/>
          </a:solidFill>
          <a:effectLst>
            <a:outerShdw sx="100000" sy="100000" kx="0" ky="0" algn="b" rotWithShape="0" blurRad="25400" dist="25400" dir="5520000">
              <a:srgbClr val="FFFFFF">
                <a:alpha val="71999"/>
              </a:srgbClr>
            </a:outerShdw>
          </a:effectLst>
          <a:uFillTx/>
          <a:latin typeface="+mn-lt"/>
          <a:ea typeface="+mn-ea"/>
          <a:cs typeface="+mn-cs"/>
          <a:sym typeface="Avenir Nex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0" strike="noStrike" sz="1800" u="none">
          <a:ln>
            <a:noFill/>
          </a:ln>
          <a:solidFill>
            <a:schemeClr val="tx1"/>
          </a:solidFill>
          <a:effectLst>
            <a:outerShdw sx="100000" sy="100000" kx="0" ky="0" algn="b" rotWithShape="0" blurRad="25400" dist="25400" dir="5520000">
              <a:srgbClr val="FFFFFF">
                <a:alpha val="71999"/>
              </a:srgbClr>
            </a:outerShdw>
          </a:effectLst>
          <a:uFillTx/>
          <a:latin typeface="+mn-lt"/>
          <a:ea typeface="+mn-ea"/>
          <a:cs typeface="+mn-cs"/>
          <a:sym typeface="Avenir Nex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0" strike="noStrike" sz="1800" u="none">
          <a:ln>
            <a:noFill/>
          </a:ln>
          <a:solidFill>
            <a:schemeClr val="tx1"/>
          </a:solidFill>
          <a:effectLst>
            <a:outerShdw sx="100000" sy="100000" kx="0" ky="0" algn="b" rotWithShape="0" blurRad="25400" dist="25400" dir="5520000">
              <a:srgbClr val="FFFFFF">
                <a:alpha val="71999"/>
              </a:srgbClr>
            </a:outerShdw>
          </a:effectLst>
          <a:uFillTx/>
          <a:latin typeface="+mn-lt"/>
          <a:ea typeface="+mn-ea"/>
          <a:cs typeface="+mn-cs"/>
          <a:sym typeface="Avenir Nex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0" strike="noStrike" sz="1800" u="none">
          <a:ln>
            <a:noFill/>
          </a:ln>
          <a:solidFill>
            <a:schemeClr val="tx1"/>
          </a:solidFill>
          <a:effectLst>
            <a:outerShdw sx="100000" sy="100000" kx="0" ky="0" algn="b" rotWithShape="0" blurRad="25400" dist="25400" dir="5520000">
              <a:srgbClr val="FFFFFF">
                <a:alpha val="71999"/>
              </a:srgbClr>
            </a:outerShdw>
          </a:effectLst>
          <a:uFillTx/>
          <a:latin typeface="+mn-lt"/>
          <a:ea typeface="+mn-ea"/>
          <a:cs typeface="+mn-cs"/>
          <a:sym typeface="Avenir Nex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0" strike="noStrike" sz="1800" u="none">
          <a:ln>
            <a:noFill/>
          </a:ln>
          <a:solidFill>
            <a:schemeClr val="tx1"/>
          </a:solidFill>
          <a:effectLst>
            <a:outerShdw sx="100000" sy="100000" kx="0" ky="0" algn="b" rotWithShape="0" blurRad="25400" dist="25400" dir="5520000">
              <a:srgbClr val="FFFFFF">
                <a:alpha val="71999"/>
              </a:srgbClr>
            </a:outerShdw>
          </a:effectLst>
          <a:uFillTx/>
          <a:latin typeface="+mn-lt"/>
          <a:ea typeface="+mn-ea"/>
          <a:cs typeface="+mn-cs"/>
          <a:sym typeface="Avenir Next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7" Type="http://schemas.openxmlformats.org/officeDocument/2006/relationships/image" Target="../media/image32.png"/><Relationship Id="rId8" Type="http://schemas.openxmlformats.org/officeDocument/2006/relationships/image" Target="../media/image33.png"/><Relationship Id="rId9" Type="http://schemas.openxmlformats.org/officeDocument/2006/relationships/image" Target="../media/image34.pn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6" Type="http://schemas.openxmlformats.org/officeDocument/2006/relationships/image" Target="../media/image39.png"/><Relationship Id="rId7" Type="http://schemas.openxmlformats.org/officeDocument/2006/relationships/image" Target="../media/image40.pn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1.png"/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44.png"/><Relationship Id="rId6" Type="http://schemas.openxmlformats.org/officeDocument/2006/relationships/image" Target="../media/image45.png"/><Relationship Id="rId7" Type="http://schemas.openxmlformats.org/officeDocument/2006/relationships/image" Target="../media/image46.png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7.png"/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5" Type="http://schemas.openxmlformats.org/officeDocument/2006/relationships/image" Target="../media/image50.png"/><Relationship Id="rId6" Type="http://schemas.openxmlformats.org/officeDocument/2006/relationships/image" Target="../media/image51.png"/><Relationship Id="rId7" Type="http://schemas.openxmlformats.org/officeDocument/2006/relationships/image" Target="../media/image52.png"/><Relationship Id="rId8" Type="http://schemas.openxmlformats.org/officeDocument/2006/relationships/image" Target="../media/image53.png"/><Relationship Id="rId9" Type="http://schemas.openxmlformats.org/officeDocument/2006/relationships/image" Target="../media/image54.png"/><Relationship Id="rId10" Type="http://schemas.openxmlformats.org/officeDocument/2006/relationships/image" Target="../media/image55.png"/><Relationship Id="rId11" Type="http://schemas.openxmlformats.org/officeDocument/2006/relationships/image" Target="../media/image56.png"/><Relationship Id="rId12" Type="http://schemas.openxmlformats.org/officeDocument/2006/relationships/image" Target="../media/image57.png"/><Relationship Id="rId13" Type="http://schemas.openxmlformats.org/officeDocument/2006/relationships/image" Target="../media/image58.png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comments" Target="../comments/comment1.xml"/><Relationship Id="rId3" Type="http://schemas.openxmlformats.org/officeDocument/2006/relationships/hyperlink" Target="https://www.elastic.co/guide/en/elasticsearch/reference/current/mapping-date-format.html#strict-date-time" TargetMode="External"/><Relationship Id="rId4" Type="http://schemas.openxmlformats.org/officeDocument/2006/relationships/image" Target="../media/image59.png"/><Relationship Id="rId5" Type="http://schemas.openxmlformats.org/officeDocument/2006/relationships/image" Target="../media/image60.png"/><Relationship Id="rId6" Type="http://schemas.openxmlformats.org/officeDocument/2006/relationships/image" Target="../media/image61.png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2.png"/><Relationship Id="rId3" Type="http://schemas.openxmlformats.org/officeDocument/2006/relationships/image" Target="../media/image63.png"/><Relationship Id="rId4" Type="http://schemas.openxmlformats.org/officeDocument/2006/relationships/image" Target="../media/image64.png"/><Relationship Id="rId5" Type="http://schemas.openxmlformats.org/officeDocument/2006/relationships/image" Target="../media/image65.png"/><Relationship Id="rId6" Type="http://schemas.openxmlformats.org/officeDocument/2006/relationships/image" Target="../media/image66.png"/><Relationship Id="rId7" Type="http://schemas.openxmlformats.org/officeDocument/2006/relationships/image" Target="../media/image67.png"/><Relationship Id="rId8" Type="http://schemas.openxmlformats.org/officeDocument/2006/relationships/image" Target="../media/image68.png"/><Relationship Id="rId9" Type="http://schemas.openxmlformats.org/officeDocument/2006/relationships/image" Target="../media/image69.png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0.png"/><Relationship Id="rId3" Type="http://schemas.openxmlformats.org/officeDocument/2006/relationships/image" Target="../media/image71.png"/><Relationship Id="rId4" Type="http://schemas.openxmlformats.org/officeDocument/2006/relationships/image" Target="../media/image72.png"/><Relationship Id="rId5" Type="http://schemas.openxmlformats.org/officeDocument/2006/relationships/image" Target="../media/image73.png"/><Relationship Id="rId6" Type="http://schemas.openxmlformats.org/officeDocument/2006/relationships/image" Target="../media/image15.png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4.png"/><Relationship Id="rId3" Type="http://schemas.openxmlformats.org/officeDocument/2006/relationships/image" Target="../media/image75.png"/><Relationship Id="rId4" Type="http://schemas.openxmlformats.org/officeDocument/2006/relationships/image" Target="../media/image76.png"/><Relationship Id="rId5" Type="http://schemas.openxmlformats.org/officeDocument/2006/relationships/image" Target="../media/image77.png"/><Relationship Id="rId6" Type="http://schemas.openxmlformats.org/officeDocument/2006/relationships/image" Target="../media/image78.pn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9.png"/><Relationship Id="rId3" Type="http://schemas.openxmlformats.org/officeDocument/2006/relationships/image" Target="../media/image80.png"/><Relationship Id="rId4" Type="http://schemas.openxmlformats.org/officeDocument/2006/relationships/image" Target="../media/image81.png"/><Relationship Id="rId5" Type="http://schemas.openxmlformats.org/officeDocument/2006/relationships/image" Target="../media/image82.png"/><Relationship Id="rId6" Type="http://schemas.openxmlformats.org/officeDocument/2006/relationships/image" Target="../media/image83.png"/><Relationship Id="rId7" Type="http://schemas.openxmlformats.org/officeDocument/2006/relationships/image" Target="../media/image84.png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5.png"/><Relationship Id="rId3" Type="http://schemas.openxmlformats.org/officeDocument/2006/relationships/image" Target="../media/image86.png"/><Relationship Id="rId4" Type="http://schemas.openxmlformats.org/officeDocument/2006/relationships/image" Target="../media/image87.png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8.png"/><Relationship Id="rId3" Type="http://schemas.openxmlformats.org/officeDocument/2006/relationships/image" Target="../media/image89.png"/><Relationship Id="rId4" Type="http://schemas.openxmlformats.org/officeDocument/2006/relationships/image" Target="../media/image90.png"/></Relationships>
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1.png"/><Relationship Id="rId3" Type="http://schemas.openxmlformats.org/officeDocument/2006/relationships/image" Target="../media/image92.png"/><Relationship Id="rId4" Type="http://schemas.openxmlformats.org/officeDocument/2006/relationships/image" Target="../media/image93.png"/><Relationship Id="rId5" Type="http://schemas.openxmlformats.org/officeDocument/2006/relationships/image" Target="../media/image94.png"/><Relationship Id="rId6" Type="http://schemas.openxmlformats.org/officeDocument/2006/relationships/image" Target="../media/image95.png"/><Relationship Id="rId7" Type="http://schemas.openxmlformats.org/officeDocument/2006/relationships/image" Target="../media/image96.png"/></Relationships>
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s://github.com/medcl/elasticsearch-analysis-ik" TargetMode="External"/></Relationships>
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7.png"/><Relationship Id="rId3" Type="http://schemas.openxmlformats.org/officeDocument/2006/relationships/image" Target="../media/image98.png"/><Relationship Id="rId4" Type="http://schemas.openxmlformats.org/officeDocument/2006/relationships/image" Target="../media/image99.png"/><Relationship Id="rId5" Type="http://schemas.openxmlformats.org/officeDocument/2006/relationships/image" Target="../media/image100.png"/><Relationship Id="rId6" Type="http://schemas.openxmlformats.org/officeDocument/2006/relationships/image" Target="../media/image101.png"/><Relationship Id="rId7" Type="http://schemas.openxmlformats.org/officeDocument/2006/relationships/image" Target="../media/image102.png"/></Relationships>
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10.pn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pn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ElasticSearch基础与应用(4)</a:t>
            </a:r>
          </a:p>
        </p:txBody>
      </p:sp>
      <p:sp>
        <p:nvSpPr>
          <p:cNvPr id="122" name="Shape 122"/>
          <p:cNvSpPr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吴晓刚 2016/12</a:t>
            </a:r>
          </a:p>
        </p:txBody>
      </p:sp>
      <p:sp>
        <p:nvSpPr>
          <p:cNvPr id="123" name="Shape 123"/>
          <p:cNvSpPr/>
          <p:nvPr>
            <p:ph type="sldNum" sz="quarter" idx="2"/>
          </p:nvPr>
        </p:nvSpPr>
        <p:spPr>
          <a:xfrm>
            <a:off x="6377762" y="9258300"/>
            <a:ext cx="261976" cy="4191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_all</a:t>
            </a:r>
          </a:p>
        </p:txBody>
      </p:sp>
      <p:sp>
        <p:nvSpPr>
          <p:cNvPr id="192" name="Shape 192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93" name="Shape 193"/>
          <p:cNvSpPr/>
          <p:nvPr>
            <p:ph type="body" sz="half" idx="4294967295"/>
          </p:nvPr>
        </p:nvSpPr>
        <p:spPr>
          <a:xfrm>
            <a:off x="762000" y="1978124"/>
            <a:ext cx="6922642" cy="5797352"/>
          </a:xfrm>
          <a:prstGeom prst="rect">
            <a:avLst/>
          </a:prstGeom>
        </p:spPr>
        <p:txBody>
          <a:bodyPr/>
          <a:lstStyle/>
          <a:p>
            <a:pPr marL="444500" indent="-444500">
              <a:defRPr sz="2100"/>
            </a:pPr>
          </a:p>
          <a:p>
            <a:pPr marL="444500" indent="-444500">
              <a:defRPr sz="2100"/>
            </a:pPr>
            <a:r>
              <a:t>默认关闭</a:t>
            </a:r>
          </a:p>
          <a:p>
            <a:pPr marL="444500" indent="-444500">
              <a:defRPr sz="2100"/>
            </a:pPr>
            <a:r>
              <a:t>开启时，将文档所有字段合并成一个字段来索引</a:t>
            </a:r>
          </a:p>
          <a:p>
            <a:pPr marL="444500" indent="-444500">
              <a:defRPr sz="2100"/>
            </a:pPr>
            <a:r>
              <a:t>搜索_all字段，即等于在所有字段进行搜索</a:t>
            </a:r>
          </a:p>
          <a:p>
            <a:pPr marL="444500" indent="-444500">
              <a:defRPr sz="2100"/>
            </a:pPr>
            <a:r>
              <a:t>适合需要跨所有字段搜索的场景</a:t>
            </a:r>
          </a:p>
          <a:p>
            <a:pPr marL="444500" indent="-444500">
              <a:defRPr sz="2100"/>
            </a:pPr>
            <a:r>
              <a:t>非万不得已不要使用，影响性能。</a:t>
            </a:r>
          </a:p>
        </p:txBody>
      </p:sp>
      <p:pic>
        <p:nvPicPr>
          <p:cNvPr id="194" name="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40345" y="3835400"/>
            <a:ext cx="5047388" cy="2743200"/>
          </a:xfrm>
          <a:prstGeom prst="rect">
            <a:avLst/>
          </a:prstGeom>
          <a:effectLst>
            <a:outerShdw sx="100000" sy="100000" kx="0" ky="0" algn="b" rotWithShape="0" blurRad="25400" dist="12700" dir="4920000">
              <a:srgbClr val="FFFFFF">
                <a:alpha val="50000"/>
              </a:srgbClr>
            </a:outerShdw>
          </a:effectLst>
        </p:spPr>
      </p:pic>
      <p:pic>
        <p:nvPicPr>
          <p:cNvPr id="195" name="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886185">
            <a:off x="6242487" y="5275036"/>
            <a:ext cx="1235401" cy="299399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禁用动态mappinG</a:t>
            </a:r>
          </a:p>
        </p:txBody>
      </p:sp>
      <p:sp>
        <p:nvSpPr>
          <p:cNvPr id="199" name="Shape 199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00" name="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5286" y="2501900"/>
            <a:ext cx="4806485" cy="5410200"/>
          </a:xfrm>
          <a:prstGeom prst="rect">
            <a:avLst/>
          </a:prstGeom>
          <a:effectLst>
            <a:outerShdw sx="100000" sy="100000" kx="0" ky="0" algn="b" rotWithShape="0" blurRad="25400" dist="12700" dir="4920000">
              <a:srgbClr val="FFFFFF">
                <a:alpha val="50000"/>
              </a:srgbClr>
            </a:outerShdw>
          </a:effectLst>
        </p:spPr>
      </p:pic>
      <p:pic>
        <p:nvPicPr>
          <p:cNvPr id="201" name="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263700" y="3155950"/>
            <a:ext cx="3880574" cy="2197100"/>
          </a:xfrm>
          <a:prstGeom prst="rect">
            <a:avLst/>
          </a:prstGeom>
          <a:effectLst>
            <a:outerShdw sx="100000" sy="100000" kx="0" ky="0" algn="b" rotWithShape="0" blurRad="25400" dist="12700" dir="4920000">
              <a:srgbClr val="FFFFFF">
                <a:alpha val="50000"/>
              </a:srgbClr>
            </a:outerShdw>
          </a:effectLst>
        </p:spPr>
      </p:pic>
      <p:grpSp>
        <p:nvGrpSpPr>
          <p:cNvPr id="204" name="Group 204"/>
          <p:cNvGrpSpPr/>
          <p:nvPr/>
        </p:nvGrpSpPr>
        <p:grpSpPr>
          <a:xfrm>
            <a:off x="5986162" y="5213349"/>
            <a:ext cx="6626724" cy="3472225"/>
            <a:chOff x="0" y="0"/>
            <a:chExt cx="6626723" cy="3472223"/>
          </a:xfrm>
        </p:grpSpPr>
        <p:pic>
          <p:nvPicPr>
            <p:cNvPr id="203" name="pasted-image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2700" y="355600"/>
              <a:ext cx="6601324" cy="3002324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02" name=""/>
            <p:cNvPicPr>
              <a:picLocks noChangeAspect="0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-1"/>
              <a:ext cx="6626724" cy="3472225"/>
            </a:xfrm>
            <a:prstGeom prst="rect">
              <a:avLst/>
            </a:prstGeom>
            <a:effectLst/>
          </p:spPr>
        </p:pic>
      </p:grpSp>
      <p:pic>
        <p:nvPicPr>
          <p:cNvPr id="205" name=""/>
          <p:cNvPicPr>
            <a:picLocks noChangeAspect="0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 rot="2358931">
            <a:off x="4216096" y="5351070"/>
            <a:ext cx="2026924" cy="299400"/>
          </a:xfrm>
          <a:prstGeom prst="rect">
            <a:avLst/>
          </a:prstGeom>
        </p:spPr>
      </p:pic>
      <p:pic>
        <p:nvPicPr>
          <p:cNvPr id="207" name=""/>
          <p:cNvPicPr>
            <a:picLocks noChangeAspect="0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733838" y="4711700"/>
            <a:ext cx="3139217" cy="63500"/>
          </a:xfrm>
          <a:prstGeom prst="rect">
            <a:avLst/>
          </a:prstGeom>
        </p:spPr>
      </p:pic>
      <p:pic>
        <p:nvPicPr>
          <p:cNvPr id="209" name=""/>
          <p:cNvPicPr>
            <a:picLocks noChangeAspect="0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6502400" y="7708900"/>
            <a:ext cx="6001116" cy="25400"/>
          </a:xfrm>
          <a:prstGeom prst="rect">
            <a:avLst/>
          </a:prstGeom>
        </p:spPr>
      </p:pic>
      <p:pic>
        <p:nvPicPr>
          <p:cNvPr id="211" name=""/>
          <p:cNvPicPr>
            <a:picLocks noChangeAspect="0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6134100" y="7899400"/>
            <a:ext cx="1994976" cy="254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Properties</a:t>
            </a:r>
          </a:p>
        </p:txBody>
      </p:sp>
      <p:sp>
        <p:nvSpPr>
          <p:cNvPr id="215" name="Shape 215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16" name="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397398" y="1854200"/>
            <a:ext cx="2941013" cy="6578600"/>
          </a:xfrm>
          <a:prstGeom prst="rect">
            <a:avLst/>
          </a:prstGeom>
          <a:effectLst>
            <a:outerShdw sx="100000" sy="100000" kx="0" ky="0" algn="b" rotWithShape="0" blurRad="25400" dist="12700" dir="4920000">
              <a:srgbClr val="FFFFFF">
                <a:alpha val="50000"/>
              </a:srgbClr>
            </a:outerShdw>
          </a:effectLst>
        </p:spPr>
      </p:pic>
      <p:pic>
        <p:nvPicPr>
          <p:cNvPr id="217" name="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11655894">
            <a:off x="5205900" y="3181373"/>
            <a:ext cx="3750804" cy="299400"/>
          </a:xfrm>
          <a:prstGeom prst="rect">
            <a:avLst/>
          </a:prstGeom>
        </p:spPr>
      </p:pic>
      <p:sp>
        <p:nvSpPr>
          <p:cNvPr id="219" name="Shape 219"/>
          <p:cNvSpPr/>
          <p:nvPr/>
        </p:nvSpPr>
        <p:spPr>
          <a:xfrm>
            <a:off x="3448049" y="2520950"/>
            <a:ext cx="1739901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字段类型</a:t>
            </a:r>
          </a:p>
        </p:txBody>
      </p:sp>
      <p:pic>
        <p:nvPicPr>
          <p:cNvPr id="220" name="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12221661">
            <a:off x="5355533" y="4985555"/>
            <a:ext cx="3658425" cy="299399"/>
          </a:xfrm>
          <a:prstGeom prst="rect">
            <a:avLst/>
          </a:prstGeom>
        </p:spPr>
      </p:pic>
      <p:sp>
        <p:nvSpPr>
          <p:cNvPr id="222" name="Shape 222"/>
          <p:cNvSpPr/>
          <p:nvPr/>
        </p:nvSpPr>
        <p:spPr>
          <a:xfrm>
            <a:off x="932332" y="4090467"/>
            <a:ext cx="4409136" cy="683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“text”字段用英语分词器</a:t>
            </a:r>
          </a:p>
        </p:txBody>
      </p:sp>
      <p:pic>
        <p:nvPicPr>
          <p:cNvPr id="223" name="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 rot="11956488">
            <a:off x="5458122" y="6516185"/>
            <a:ext cx="3521687" cy="299399"/>
          </a:xfrm>
          <a:prstGeom prst="rect">
            <a:avLst/>
          </a:prstGeom>
        </p:spPr>
      </p:pic>
      <p:pic>
        <p:nvPicPr>
          <p:cNvPr id="225" name=""/>
          <p:cNvPicPr>
            <a:picLocks noChangeAspect="0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972550" y="3879850"/>
            <a:ext cx="1576091" cy="63500"/>
          </a:xfrm>
          <a:prstGeom prst="rect">
            <a:avLst/>
          </a:prstGeom>
        </p:spPr>
      </p:pic>
      <p:pic>
        <p:nvPicPr>
          <p:cNvPr id="227" name=""/>
          <p:cNvPicPr>
            <a:picLocks noChangeAspect="0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8883650" y="6102350"/>
            <a:ext cx="1968510" cy="63500"/>
          </a:xfrm>
          <a:prstGeom prst="rect">
            <a:avLst/>
          </a:prstGeom>
        </p:spPr>
      </p:pic>
      <p:pic>
        <p:nvPicPr>
          <p:cNvPr id="229" name=""/>
          <p:cNvPicPr>
            <a:picLocks noChangeAspect="0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858250" y="7296150"/>
            <a:ext cx="1576091" cy="63500"/>
          </a:xfrm>
          <a:prstGeom prst="rect">
            <a:avLst/>
          </a:prstGeom>
        </p:spPr>
      </p:pic>
      <p:sp>
        <p:nvSpPr>
          <p:cNvPr id="231" name="Shape 231"/>
          <p:cNvSpPr/>
          <p:nvPr/>
        </p:nvSpPr>
        <p:spPr>
          <a:xfrm>
            <a:off x="1065691" y="5511799"/>
            <a:ext cx="4584701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该字段无需索引</a:t>
            </a:r>
          </a:p>
          <a:p>
            <a:pPr/>
            <a:r>
              <a:t>无法搜索但可以获取内容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alias</a:t>
            </a:r>
          </a:p>
        </p:txBody>
      </p:sp>
      <p:sp>
        <p:nvSpPr>
          <p:cNvPr id="234" name="Shape 234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35" name="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69289" y="2527046"/>
            <a:ext cx="6206492" cy="1981708"/>
          </a:xfrm>
          <a:prstGeom prst="rect">
            <a:avLst/>
          </a:prstGeom>
          <a:effectLst>
            <a:outerShdw sx="100000" sy="100000" kx="0" ky="0" algn="b" rotWithShape="0" blurRad="25400" dist="12700" dir="4920000">
              <a:srgbClr val="FFFFFF">
                <a:alpha val="50000"/>
              </a:srgbClr>
            </a:outerShdw>
          </a:effectLst>
        </p:spPr>
      </p:pic>
      <p:pic>
        <p:nvPicPr>
          <p:cNvPr id="236" name="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708138" y="3457448"/>
            <a:ext cx="2973324" cy="933704"/>
          </a:xfrm>
          <a:prstGeom prst="rect">
            <a:avLst/>
          </a:prstGeom>
          <a:effectLst>
            <a:outerShdw sx="100000" sy="100000" kx="0" ky="0" algn="b" rotWithShape="0" blurRad="25400" dist="12700" dir="4920000">
              <a:srgbClr val="FFFFFF">
                <a:alpha val="50000"/>
              </a:srgbClr>
            </a:outerShdw>
          </a:effectLst>
        </p:spPr>
      </p:pic>
      <p:grpSp>
        <p:nvGrpSpPr>
          <p:cNvPr id="239" name="Group 239"/>
          <p:cNvGrpSpPr/>
          <p:nvPr/>
        </p:nvGrpSpPr>
        <p:grpSpPr>
          <a:xfrm>
            <a:off x="9580879" y="4099007"/>
            <a:ext cx="2362201" cy="2247901"/>
            <a:chOff x="0" y="0"/>
            <a:chExt cx="2362200" cy="2247900"/>
          </a:xfrm>
        </p:grpSpPr>
        <p:pic>
          <p:nvPicPr>
            <p:cNvPr id="238" name="pasted-image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2700" y="355600"/>
              <a:ext cx="2336800" cy="1778000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37" name=""/>
            <p:cNvPicPr>
              <a:picLocks noChangeAspect="0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0"/>
              <a:ext cx="2362200" cy="2247900"/>
            </a:xfrm>
            <a:prstGeom prst="rect">
              <a:avLst/>
            </a:prstGeom>
            <a:effectLst/>
          </p:spPr>
        </p:pic>
      </p:grpSp>
      <p:pic>
        <p:nvPicPr>
          <p:cNvPr id="240" name=""/>
          <p:cNvPicPr>
            <a:picLocks noChangeAspect="0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7707630" y="2557272"/>
            <a:ext cx="3761740" cy="933704"/>
          </a:xfrm>
          <a:prstGeom prst="rect">
            <a:avLst/>
          </a:prstGeom>
          <a:effectLst>
            <a:outerShdw sx="100000" sy="100000" kx="0" ky="0" algn="b" rotWithShape="0" blurRad="25400" dist="12700" dir="4920000">
              <a:srgbClr val="FFFFFF">
                <a:alpha val="50000"/>
              </a:srgbClr>
            </a:outerShdw>
          </a:effectLst>
        </p:spPr>
      </p:pic>
      <p:pic>
        <p:nvPicPr>
          <p:cNvPr id="241" name=""/>
          <p:cNvPicPr>
            <a:picLocks noChangeAspect="0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338637" y="4477019"/>
            <a:ext cx="9279952" cy="4774915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41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Template - 模版</a:t>
            </a:r>
          </a:p>
        </p:txBody>
      </p:sp>
      <p:sp>
        <p:nvSpPr>
          <p:cNvPr id="244" name="Shape 244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45" name="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05700" y="2000250"/>
            <a:ext cx="3194597" cy="6946900"/>
          </a:xfrm>
          <a:prstGeom prst="rect">
            <a:avLst/>
          </a:prstGeom>
          <a:effectLst>
            <a:outerShdw sx="100000" sy="100000" kx="0" ky="0" algn="b" rotWithShape="0" blurRad="25400" dist="12700" dir="4920000">
              <a:srgbClr val="FFFFFF">
                <a:alpha val="50000"/>
              </a:srgbClr>
            </a:outerShdw>
          </a:effectLst>
        </p:spPr>
      </p:pic>
      <p:pic>
        <p:nvPicPr>
          <p:cNvPr id="246" name="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156606" y="2305050"/>
            <a:ext cx="2488388" cy="520700"/>
          </a:xfrm>
          <a:prstGeom prst="rect">
            <a:avLst/>
          </a:prstGeom>
          <a:effectLst>
            <a:outerShdw sx="100000" sy="100000" kx="0" ky="0" algn="b" rotWithShape="0" blurRad="25400" dist="12700" dir="4920000">
              <a:srgbClr val="FFFFFF">
                <a:alpha val="50000"/>
              </a:srgbClr>
            </a:outerShdw>
          </a:effectLst>
        </p:spPr>
      </p:pic>
      <p:pic>
        <p:nvPicPr>
          <p:cNvPr id="247" name="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708721" y="3904197"/>
            <a:ext cx="3384158" cy="520701"/>
          </a:xfrm>
          <a:prstGeom prst="rect">
            <a:avLst/>
          </a:prstGeom>
          <a:effectLst>
            <a:outerShdw sx="100000" sy="100000" kx="0" ky="0" algn="b" rotWithShape="0" blurRad="25400" dist="12700" dir="4920000">
              <a:srgbClr val="FFFFFF">
                <a:alpha val="50000"/>
              </a:srgbClr>
            </a:outerShdw>
          </a:effectLst>
        </p:spPr>
      </p:pic>
      <p:pic>
        <p:nvPicPr>
          <p:cNvPr id="248" name="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305177" y="3143250"/>
            <a:ext cx="3608046" cy="520700"/>
          </a:xfrm>
          <a:prstGeom prst="rect">
            <a:avLst/>
          </a:prstGeom>
          <a:effectLst>
            <a:outerShdw sx="100000" sy="100000" kx="0" ky="0" algn="b" rotWithShape="0" blurRad="25400" dist="12700" dir="4920000">
              <a:srgbClr val="FFFFFF">
                <a:alpha val="50000"/>
              </a:srgbClr>
            </a:outerShdw>
          </a:effectLst>
        </p:spPr>
      </p:pic>
      <p:grpSp>
        <p:nvGrpSpPr>
          <p:cNvPr id="251" name="Group 251"/>
          <p:cNvGrpSpPr/>
          <p:nvPr/>
        </p:nvGrpSpPr>
        <p:grpSpPr>
          <a:xfrm>
            <a:off x="4581936" y="4247097"/>
            <a:ext cx="4378542" cy="3979763"/>
            <a:chOff x="0" y="0"/>
            <a:chExt cx="4378540" cy="3979762"/>
          </a:xfrm>
        </p:grpSpPr>
        <p:pic>
          <p:nvPicPr>
            <p:cNvPr id="250" name="pasted-image.png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12700" y="355600"/>
              <a:ext cx="4353141" cy="3509863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49" name=""/>
            <p:cNvPicPr>
              <a:picLocks noChangeAspect="0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0" y="0"/>
              <a:ext cx="4378541" cy="3979763"/>
            </a:xfrm>
            <a:prstGeom prst="rect">
              <a:avLst/>
            </a:prstGeom>
            <a:effectLst/>
          </p:spPr>
        </p:pic>
      </p:grpSp>
      <p:grpSp>
        <p:nvGrpSpPr>
          <p:cNvPr id="254" name="Group 254"/>
          <p:cNvGrpSpPr/>
          <p:nvPr/>
        </p:nvGrpSpPr>
        <p:grpSpPr>
          <a:xfrm>
            <a:off x="9093200" y="3390900"/>
            <a:ext cx="3352800" cy="4457700"/>
            <a:chOff x="0" y="0"/>
            <a:chExt cx="3352800" cy="4457700"/>
          </a:xfrm>
        </p:grpSpPr>
        <p:pic>
          <p:nvPicPr>
            <p:cNvPr id="253" name="pasted-image.png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12700" y="355600"/>
              <a:ext cx="3327400" cy="3987800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52" name=""/>
            <p:cNvPicPr>
              <a:picLocks noChangeAspect="0"/>
            </p:cNvPicPr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0" y="0"/>
              <a:ext cx="3352800" cy="4457700"/>
            </a:xfrm>
            <a:prstGeom prst="rect">
              <a:avLst/>
            </a:prstGeom>
            <a:effectLst/>
          </p:spPr>
        </p:pic>
      </p:grpSp>
      <p:pic>
        <p:nvPicPr>
          <p:cNvPr id="255" name=""/>
          <p:cNvPicPr>
            <a:picLocks noChangeAspect="0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 rot="21108598">
            <a:off x="3092568" y="2771013"/>
            <a:ext cx="2524674" cy="299399"/>
          </a:xfrm>
          <a:prstGeom prst="rect">
            <a:avLst/>
          </a:prstGeom>
        </p:spPr>
      </p:pic>
      <p:pic>
        <p:nvPicPr>
          <p:cNvPr id="257" name=""/>
          <p:cNvPicPr>
            <a:picLocks noChangeAspect="0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1123652" y="3260427"/>
            <a:ext cx="2012322" cy="63501"/>
          </a:xfrm>
          <a:prstGeom prst="rect">
            <a:avLst/>
          </a:prstGeom>
        </p:spPr>
      </p:pic>
      <p:pic>
        <p:nvPicPr>
          <p:cNvPr id="259" name=""/>
          <p:cNvPicPr>
            <a:picLocks noChangeAspect="0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5606752" y="2650827"/>
            <a:ext cx="2012322" cy="63501"/>
          </a:xfrm>
          <a:prstGeom prst="rect">
            <a:avLst/>
          </a:prstGeom>
        </p:spPr>
      </p:pic>
      <p:sp>
        <p:nvSpPr>
          <p:cNvPr id="261" name="Shape 261"/>
          <p:cNvSpPr/>
          <p:nvPr/>
        </p:nvSpPr>
        <p:spPr>
          <a:xfrm>
            <a:off x="4064000" y="2929998"/>
            <a:ext cx="1625601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700">
                <a:solidFill>
                  <a:srgbClr val="942192"/>
                </a:solidFill>
              </a:defRPr>
            </a:lvl1pPr>
          </a:lstStyle>
          <a:p>
            <a:pPr/>
            <a:r>
              <a:t>模版匹配索引名</a:t>
            </a:r>
          </a:p>
        </p:txBody>
      </p:sp>
      <p:pic>
        <p:nvPicPr>
          <p:cNvPr id="262" name=""/>
          <p:cNvPicPr>
            <a:picLocks noChangeAspect="0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 rot="1150219">
            <a:off x="7613661" y="2707336"/>
            <a:ext cx="1646879" cy="299400"/>
          </a:xfrm>
          <a:prstGeom prst="rect">
            <a:avLst/>
          </a:prstGeom>
        </p:spPr>
      </p:pic>
      <p:pic>
        <p:nvPicPr>
          <p:cNvPr id="264" name=""/>
          <p:cNvPicPr>
            <a:picLocks noChangeAspect="0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 rot="8100000">
            <a:off x="5169531" y="3249234"/>
            <a:ext cx="1299620" cy="299399"/>
          </a:xfrm>
          <a:prstGeom prst="rect">
            <a:avLst/>
          </a:prstGeom>
        </p:spPr>
      </p:pic>
      <p:sp>
        <p:nvSpPr>
          <p:cNvPr id="266" name="Shape 266"/>
          <p:cNvSpPr/>
          <p:nvPr/>
        </p:nvSpPr>
        <p:spPr>
          <a:xfrm>
            <a:off x="5892489" y="3260427"/>
            <a:ext cx="2425701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400">
                <a:solidFill>
                  <a:srgbClr val="942192"/>
                </a:solidFill>
              </a:defRPr>
            </a:lvl1pPr>
          </a:lstStyle>
          <a:p>
            <a:pPr/>
            <a:r>
              <a:t>新创建索引自动套用模版配置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字段类型 - 简单类型</a:t>
            </a:r>
          </a:p>
        </p:txBody>
      </p:sp>
      <p:sp>
        <p:nvSpPr>
          <p:cNvPr id="269" name="Shape 26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226695" indent="-226695" defTabSz="297941">
              <a:spcBef>
                <a:spcPts val="1600"/>
              </a:spcBef>
              <a:defRPr sz="1836">
                <a:effectLst>
                  <a:outerShdw sx="100000" sy="100000" kx="0" ky="0" algn="b" rotWithShape="0" blurRad="12954" dist="12954" dir="5520000">
                    <a:srgbClr val="FFFFFF">
                      <a:alpha val="71999"/>
                    </a:srgbClr>
                  </a:outerShdw>
                </a:effectLst>
              </a:defRPr>
            </a:pPr>
            <a:r>
              <a:t>字符串:</a:t>
            </a:r>
          </a:p>
          <a:p>
            <a:pPr marL="226695" indent="-226695" defTabSz="297941">
              <a:spcBef>
                <a:spcPts val="1600"/>
              </a:spcBef>
              <a:defRPr sz="1836">
                <a:effectLst>
                  <a:outerShdw sx="100000" sy="100000" kx="0" ky="0" algn="b" rotWithShape="0" blurRad="12954" dist="12954" dir="5520000">
                    <a:srgbClr val="FFFFFF">
                      <a:alpha val="71999"/>
                    </a:srgbClr>
                  </a:outerShdw>
                </a:effectLst>
              </a:defRPr>
            </a:pPr>
            <a:r>
              <a:t>整数: byte, short, integer, long</a:t>
            </a:r>
          </a:p>
          <a:p>
            <a:pPr marL="226695" indent="-226695" defTabSz="297941">
              <a:spcBef>
                <a:spcPts val="1600"/>
              </a:spcBef>
              <a:defRPr sz="1836">
                <a:effectLst>
                  <a:outerShdw sx="100000" sy="100000" kx="0" ky="0" algn="b" rotWithShape="0" blurRad="12954" dist="12954" dir="5520000">
                    <a:srgbClr val="FFFFFF">
                      <a:alpha val="71999"/>
                    </a:srgbClr>
                  </a:outerShdw>
                </a:effectLst>
              </a:defRPr>
            </a:pPr>
            <a:r>
              <a:t>浮点型: float, double, </a:t>
            </a:r>
            <a:r>
              <a:rPr>
                <a:solidFill>
                  <a:schemeClr val="accent2">
                    <a:hueOff val="385117"/>
                    <a:satOff val="9938"/>
                    <a:lumOff val="-27064"/>
                  </a:schemeClr>
                </a:solidFill>
              </a:rPr>
              <a:t>half_float, scaled_float</a:t>
            </a:r>
            <a:endParaRPr>
              <a:solidFill>
                <a:schemeClr val="accent2">
                  <a:hueOff val="385117"/>
                  <a:satOff val="9938"/>
                  <a:lumOff val="-27064"/>
                </a:schemeClr>
              </a:solidFill>
            </a:endParaRPr>
          </a:p>
          <a:p>
            <a:pPr marL="226695" indent="-226695" defTabSz="297941">
              <a:spcBef>
                <a:spcPts val="1600"/>
              </a:spcBef>
              <a:defRPr sz="1836">
                <a:effectLst>
                  <a:outerShdw sx="100000" sy="100000" kx="0" ky="0" algn="b" rotWithShape="0" blurRad="12954" dist="12954" dir="5520000">
                    <a:srgbClr val="FFFFFF">
                      <a:alpha val="71999"/>
                    </a:srgbClr>
                  </a:outerShdw>
                </a:effectLst>
              </a:defRPr>
            </a:pPr>
            <a:r>
              <a:t>布尔型: boolean</a:t>
            </a:r>
          </a:p>
          <a:p>
            <a:pPr marL="226695" indent="-226695" defTabSz="297941">
              <a:spcBef>
                <a:spcPts val="1600"/>
              </a:spcBef>
              <a:defRPr sz="1836">
                <a:effectLst>
                  <a:outerShdw sx="100000" sy="100000" kx="0" ky="0" algn="b" rotWithShape="0" blurRad="12954" dist="12954" dir="5520000">
                    <a:srgbClr val="FFFFFF">
                      <a:alpha val="71999"/>
                    </a:srgbClr>
                  </a:outerShdw>
                </a:effectLst>
              </a:defRPr>
            </a:pPr>
            <a:r>
              <a:t>日期型: date  </a:t>
            </a:r>
            <a:r>
              <a:rPr>
                <a:solidFill>
                  <a:srgbClr val="942192"/>
                </a:solidFill>
              </a:rPr>
              <a:t>不指定format则默认为"</a:t>
            </a:r>
            <a:r>
              <a:rPr u="sng">
                <a:solidFill>
                  <a:srgbClr val="942192"/>
                </a:solidFill>
                <a:hlinkClick r:id="rId3" invalidUrl="" action="" tgtFrame="" tooltip="" history="1" highlightClick="0" endSnd="0"/>
              </a:rPr>
              <a:t>strict_date_optional_time</a:t>
            </a:r>
            <a:r>
              <a:rPr>
                <a:solidFill>
                  <a:srgbClr val="942192"/>
                </a:solidFill>
              </a:rPr>
              <a:t>||epoch_millis"</a:t>
            </a:r>
          </a:p>
          <a:p>
            <a:pPr marL="226695" indent="-226695" defTabSz="297941">
              <a:spcBef>
                <a:spcPts val="1600"/>
              </a:spcBef>
              <a:defRPr sz="1836">
                <a:effectLst>
                  <a:outerShdw sx="100000" sy="100000" kx="0" ky="0" algn="b" rotWithShape="0" blurRad="12954" dist="12954" dir="5520000">
                    <a:srgbClr val="FFFFFF">
                      <a:alpha val="71999"/>
                    </a:srgbClr>
                  </a:outerShdw>
                </a:effectLst>
              </a:defRPr>
            </a:pPr>
          </a:p>
          <a:p>
            <a:pPr marL="226695" indent="-226695" defTabSz="297941">
              <a:spcBef>
                <a:spcPts val="1600"/>
              </a:spcBef>
              <a:defRPr sz="1836">
                <a:effectLst>
                  <a:outerShdw sx="100000" sy="100000" kx="0" ky="0" algn="b" rotWithShape="0" blurRad="12954" dist="12954" dir="5520000">
                    <a:srgbClr val="FFFFFF">
                      <a:alpha val="71999"/>
                    </a:srgbClr>
                  </a:outerShdw>
                </a:effectLst>
              </a:defRPr>
            </a:pPr>
            <a:r>
              <a:t>二进制型: binary  Base64编码的字符串</a:t>
            </a:r>
          </a:p>
          <a:p>
            <a:pPr marL="226695" indent="-226695" defTabSz="297941">
              <a:spcBef>
                <a:spcPts val="1600"/>
              </a:spcBef>
              <a:defRPr sz="1836">
                <a:effectLst>
                  <a:outerShdw sx="100000" sy="100000" kx="0" ky="0" algn="b" rotWithShape="0" blurRad="12954" dist="12954" dir="5520000">
                    <a:srgbClr val="FFFFFF">
                      <a:alpha val="71999"/>
                    </a:srgbClr>
                  </a:outerShdw>
                </a:effectLst>
              </a:defRPr>
            </a:pPr>
            <a:r>
              <a:t>IP型: ip  可以索引 IPV4或IPV6地址，支持IP地址段搜索</a:t>
            </a:r>
          </a:p>
          <a:p>
            <a:pPr marL="226695" indent="-226695" defTabSz="297941">
              <a:spcBef>
                <a:spcPts val="1600"/>
              </a:spcBef>
              <a:defRPr sz="1836">
                <a:effectLst>
                  <a:outerShdw sx="100000" sy="100000" kx="0" ky="0" algn="b" rotWithShape="0" blurRad="12954" dist="12954" dir="5520000">
                    <a:srgbClr val="FFFFFF">
                      <a:alpha val="71999"/>
                    </a:srgbClr>
                  </a:outerShdw>
                </a:effectLst>
              </a:defRPr>
            </a:pPr>
            <a:r>
              <a:t>地理位置型:  geo_point, geo_shape  支持经纬度查询和地理几何范围查询</a:t>
            </a:r>
          </a:p>
          <a:p>
            <a:pPr marL="226695" indent="-226695" defTabSz="297941">
              <a:spcBef>
                <a:spcPts val="1600"/>
              </a:spcBef>
              <a:defRPr sz="1836">
                <a:effectLst>
                  <a:outerShdw sx="100000" sy="100000" kx="0" ky="0" algn="b" rotWithShape="0" blurRad="12954" dist="12954" dir="5520000">
                    <a:srgbClr val="FFFFFF">
                      <a:alpha val="71999"/>
                    </a:srgbClr>
                  </a:outerShdw>
                </a:effectLst>
              </a:defRPr>
            </a:pPr>
            <a:r>
              <a:t>Token计数型: token_count  将字符串分拆分token，并记录token数量</a:t>
            </a:r>
          </a:p>
          <a:p>
            <a:pPr marL="226695" indent="-226695" defTabSz="297941">
              <a:spcBef>
                <a:spcPts val="1600"/>
              </a:spcBef>
              <a:defRPr sz="1836">
                <a:effectLst>
                  <a:outerShdw sx="100000" sy="100000" kx="0" ky="0" algn="b" rotWithShape="0" blurRad="12954" dist="12954" dir="5520000">
                    <a:srgbClr val="FFFFFF">
                      <a:alpha val="71999"/>
                    </a:srgbClr>
                  </a:outerShdw>
                </a:effectLst>
              </a:defRPr>
            </a:pPr>
            <a:r>
              <a:t>Percolator类型: percolator  存储查询语句，用于percolate query (给定文档，查找能match文档的query)</a:t>
            </a:r>
          </a:p>
        </p:txBody>
      </p:sp>
      <p:sp>
        <p:nvSpPr>
          <p:cNvPr id="270" name="Shape 270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aphicFrame>
        <p:nvGraphicFramePr>
          <p:cNvPr id="271" name="Table 271"/>
          <p:cNvGraphicFramePr/>
          <p:nvPr/>
        </p:nvGraphicFramePr>
        <p:xfrm>
          <a:off x="6673353" y="2476500"/>
          <a:ext cx="5864921" cy="2210793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{4C3C2611-4C71-4FC5-86AE-919BDF0F9419}</a:tableStyleId>
              </a:tblPr>
              <a:tblGrid>
                <a:gridCol w="2926109"/>
                <a:gridCol w="2926109"/>
              </a:tblGrid>
              <a:tr h="732697">
                <a:tc>
                  <a:txBody>
                    <a:bodyPr/>
                    <a:lstStyle/>
                    <a:p>
                      <a:pPr>
                        <a:defRPr b="0" cap="none">
                          <a:solidFill>
                            <a:srgbClr val="000000"/>
                          </a:solidFill>
                          <a:effectLst/>
                        </a:defRPr>
                      </a:pPr>
                      <a:r>
                        <a:rPr sz="1500">
                          <a:solidFill>
                            <a:srgbClr val="FFFFFF"/>
                          </a:solidFill>
                          <a:effectLst>
                            <a:outerShdw sx="100000" sy="100000" kx="0" ky="0" algn="b" rotWithShape="0" blurRad="25400" dist="12700" dir="15780000">
                              <a:srgbClr val="191919">
                                <a:alpha val="50000"/>
                              </a:srgbClr>
                            </a:outerShdw>
                          </a:effectLst>
                          <a:sym typeface="Avenir Next Demi Bold"/>
                        </a:rPr>
                        <a:t>v1.x, 2.x</a:t>
                      </a:r>
                    </a:p>
                  </a:txBody>
                  <a:tcPr marL="50800" marR="50800" marT="50800" marB="50800" anchor="ctr" anchorCtr="0" horzOverflow="overflow">
                    <a:blipFill rotWithShape="1">
                      <a:blip r:embed="rId4"/>
                      <a:srcRect l="0" t="0" r="0" b="0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>
                        <a:defRPr b="0" cap="none">
                          <a:solidFill>
                            <a:srgbClr val="000000"/>
                          </a:solidFill>
                          <a:effectLst/>
                        </a:defRPr>
                      </a:pPr>
                      <a:r>
                        <a:rPr sz="1500">
                          <a:solidFill>
                            <a:srgbClr val="FFFFFF"/>
                          </a:solidFill>
                          <a:effectLst>
                            <a:outerShdw sx="100000" sy="100000" kx="0" ky="0" algn="b" rotWithShape="0" blurRad="25400" dist="12700" dir="15780000">
                              <a:srgbClr val="191919">
                                <a:alpha val="50000"/>
                              </a:srgbClr>
                            </a:outerShdw>
                          </a:effectLst>
                          <a:sym typeface="Avenir Next Demi Bold"/>
                        </a:rPr>
                        <a:t>v5.0</a:t>
                      </a:r>
                    </a:p>
                  </a:txBody>
                  <a:tcPr marL="50800" marR="50800" marT="50800" marB="50800" anchor="ctr" anchorCtr="0" horzOverflow="overflow">
                    <a:blipFill rotWithShape="1">
                      <a:blip r:embed="rId4"/>
                      <a:srcRect l="0" t="0" r="0" b="0"/>
                      <a:tile tx="0" ty="0" sx="100000" sy="100000" flip="none" algn="tl"/>
                    </a:blipFill>
                  </a:tcPr>
                </a:tc>
              </a:tr>
              <a:tr h="732697">
                <a:tc>
                  <a:txBody>
                    <a:bodyPr/>
                    <a:lstStyle/>
                    <a:p>
                      <a:pPr>
                        <a:defRPr b="0" cap="none">
                          <a:solidFill>
                            <a:srgbClr val="000000"/>
                          </a:solidFill>
                          <a:effectLst/>
                        </a:defRPr>
                      </a:pPr>
                      <a:r>
                        <a:rPr sz="1500">
                          <a:solidFill>
                            <a:srgbClr val="2A2927"/>
                          </a:solidFill>
                          <a:effectLst>
                            <a:outerShdw sx="100000" sy="100000" kx="0" ky="0" algn="b" rotWithShape="0" blurRad="25400" dist="25400" dir="5520000">
                              <a:srgbClr val="FFFFFF">
                                <a:alpha val="72000"/>
                              </a:srgbClr>
                            </a:outerShdw>
                          </a:effectLst>
                          <a:sym typeface="Avenir Next Demi Bold"/>
                        </a:rPr>
                        <a:t>string &amp; not_analyzed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514F48">
                          <a:alpha val="80000"/>
                        </a:srgbClr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defRPr b="0" cap="none">
                          <a:solidFill>
                            <a:srgbClr val="000000"/>
                          </a:solidFill>
                          <a:effectLst/>
                        </a:defRPr>
                      </a:pPr>
                      <a:r>
                        <a:rPr sz="1500">
                          <a:solidFill>
                            <a:srgbClr val="2A2927"/>
                          </a:solidFill>
                          <a:effectLst>
                            <a:outerShdw sx="100000" sy="100000" kx="0" ky="0" algn="b" rotWithShape="0" blurRad="25400" dist="25400" dir="5520000">
                              <a:srgbClr val="FFFFFF">
                                <a:alpha val="72000"/>
                              </a:srgbClr>
                            </a:outerShdw>
                          </a:effectLst>
                          <a:sym typeface="Avenir Next Demi Bold"/>
                        </a:rPr>
                        <a:t>keyword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514F48">
                          <a:alpha val="80000"/>
                        </a:srgbClr>
                      </a:solidFill>
                      <a:miter lim="400000"/>
                    </a:lnR>
                  </a:tcPr>
                </a:tc>
              </a:tr>
              <a:tr h="732697">
                <a:tc>
                  <a:txBody>
                    <a:bodyPr/>
                    <a:lstStyle/>
                    <a:p>
                      <a:pPr>
                        <a:defRPr b="0" cap="none">
                          <a:solidFill>
                            <a:srgbClr val="000000"/>
                          </a:solidFill>
                          <a:effectLst/>
                        </a:defRPr>
                      </a:pPr>
                      <a:r>
                        <a:rPr sz="1500">
                          <a:solidFill>
                            <a:srgbClr val="2A2927"/>
                          </a:solidFill>
                          <a:effectLst>
                            <a:outerShdw sx="100000" sy="100000" kx="0" ky="0" algn="b" rotWithShape="0" blurRad="25400" dist="25400" dir="5520000">
                              <a:srgbClr val="FFFFFF">
                                <a:alpha val="72000"/>
                              </a:srgbClr>
                            </a:outerShdw>
                          </a:effectLst>
                          <a:sym typeface="Avenir Next Demi Bold"/>
                        </a:rPr>
                        <a:t>string &amp; analyzed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514F48">
                          <a:alpha val="80000"/>
                        </a:srgbClr>
                      </a:solidFill>
                      <a:miter lim="400000"/>
                    </a:lnL>
                    <a:lnB w="12700">
                      <a:solidFill>
                        <a:srgbClr val="514F48">
                          <a:alpha val="80000"/>
                        </a:srgb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b="0" cap="none">
                          <a:solidFill>
                            <a:srgbClr val="000000"/>
                          </a:solidFill>
                          <a:effectLst/>
                        </a:defRPr>
                      </a:pPr>
                      <a:r>
                        <a:rPr sz="1500">
                          <a:solidFill>
                            <a:srgbClr val="2A2927"/>
                          </a:solidFill>
                          <a:effectLst>
                            <a:outerShdw sx="100000" sy="100000" kx="0" ky="0" algn="b" rotWithShape="0" blurRad="25400" dist="25400" dir="5520000">
                              <a:srgbClr val="FFFFFF">
                                <a:alpha val="72000"/>
                              </a:srgbClr>
                            </a:outerShdw>
                          </a:effectLst>
                          <a:sym typeface="Avenir Next Demi Bold"/>
                        </a:rPr>
                        <a:t>text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514F48">
                          <a:alpha val="80000"/>
                        </a:srgbClr>
                      </a:solidFill>
                      <a:miter lim="400000"/>
                    </a:lnR>
                    <a:lnB w="12700">
                      <a:solidFill>
                        <a:srgbClr val="514F48">
                          <a:alpha val="80000"/>
                        </a:srgbClr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pic>
        <p:nvPicPr>
          <p:cNvPr id="272" name="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53628" y="5556250"/>
            <a:ext cx="12097544" cy="63500"/>
          </a:xfrm>
          <a:prstGeom prst="rect">
            <a:avLst/>
          </a:prstGeom>
        </p:spPr>
      </p:pic>
      <p:pic>
        <p:nvPicPr>
          <p:cNvPr id="274" name=""/>
          <p:cNvPicPr>
            <a:picLocks noChangeAspect="0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 rot="382471">
            <a:off x="2030118" y="3123514"/>
            <a:ext cx="4691698" cy="299399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字段类型 - 复合类型</a:t>
            </a:r>
          </a:p>
        </p:txBody>
      </p:sp>
      <p:sp>
        <p:nvSpPr>
          <p:cNvPr id="278" name="Shape 278"/>
          <p:cNvSpPr/>
          <p:nvPr>
            <p:ph type="body" sz="half" idx="1"/>
          </p:nvPr>
        </p:nvSpPr>
        <p:spPr>
          <a:xfrm>
            <a:off x="850900" y="2451100"/>
            <a:ext cx="11587957" cy="4238625"/>
          </a:xfrm>
          <a:prstGeom prst="rect">
            <a:avLst/>
          </a:prstGeom>
        </p:spPr>
        <p:txBody>
          <a:bodyPr/>
          <a:lstStyle/>
          <a:p>
            <a:pPr marL="417830" indent="-417830" defTabSz="549148">
              <a:spcBef>
                <a:spcPts val="3000"/>
              </a:spcBef>
              <a:defRPr sz="2068">
                <a:effectLst>
                  <a:outerShdw sx="100000" sy="100000" kx="0" ky="0" algn="b" rotWithShape="0" blurRad="23876" dist="23876" dir="5520000">
                    <a:srgbClr val="FFFFFF">
                      <a:alpha val="71999"/>
                    </a:srgbClr>
                  </a:outerShdw>
                </a:effectLst>
              </a:defRPr>
            </a:pPr>
            <a:r>
              <a:t>数组array:  ES并没有专门的array类型，但是每个字段都可以包含多个值。这些值的类型必须保持一致。</a:t>
            </a:r>
          </a:p>
          <a:p>
            <a:pPr lvl="1" marL="835660" indent="-417830" defTabSz="549148">
              <a:spcBef>
                <a:spcPts val="3000"/>
              </a:spcBef>
              <a:defRPr sz="2068">
                <a:effectLst>
                  <a:outerShdw sx="100000" sy="100000" kx="0" ky="0" algn="b" rotWithShape="0" blurRad="23876" dist="23876" dir="5520000">
                    <a:srgbClr val="FFFFFF">
                      <a:alpha val="71999"/>
                    </a:srgbClr>
                  </a:outerShdw>
                </a:effectLst>
              </a:defRPr>
            </a:pPr>
            <a:r>
              <a:t>例如: [ "one", "two" ], [1,2],  [ { "name": "Mary", "age": 12 }, { "name": "John", "age": 10 }]</a:t>
            </a:r>
          </a:p>
          <a:p>
            <a:pPr marL="417830" indent="-417830" defTabSz="549148">
              <a:spcBef>
                <a:spcPts val="3000"/>
              </a:spcBef>
              <a:defRPr sz="2068">
                <a:effectLst>
                  <a:outerShdw sx="100000" sy="100000" kx="0" ky="0" algn="b" rotWithShape="0" blurRad="23876" dist="23876" dir="5520000">
                    <a:srgbClr val="FFFFFF">
                      <a:alpha val="71999"/>
                    </a:srgbClr>
                  </a:outerShdw>
                </a:effectLst>
              </a:defRPr>
            </a:pPr>
            <a:r>
              <a:t>对象类型: object</a:t>
            </a:r>
          </a:p>
          <a:p>
            <a:pPr marL="417830" indent="-417830" defTabSz="549148">
              <a:spcBef>
                <a:spcPts val="3000"/>
              </a:spcBef>
              <a:defRPr sz="2068">
                <a:effectLst>
                  <a:outerShdw sx="100000" sy="100000" kx="0" ky="0" algn="b" rotWithShape="0" blurRad="23876" dist="23876" dir="5520000">
                    <a:srgbClr val="FFFFFF">
                      <a:alpha val="71999"/>
                    </a:srgbClr>
                  </a:outerShdw>
                </a:effectLst>
              </a:defRPr>
            </a:pPr>
            <a:r>
              <a:t>嵌套类型:  nested</a:t>
            </a:r>
          </a:p>
          <a:p>
            <a:pPr marL="417830" indent="-417830" defTabSz="549148">
              <a:spcBef>
                <a:spcPts val="3000"/>
              </a:spcBef>
              <a:defRPr sz="2068">
                <a:effectLst>
                  <a:outerShdw sx="100000" sy="100000" kx="0" ky="0" algn="b" rotWithShape="0" blurRad="23876" dist="23876" dir="5520000">
                    <a:srgbClr val="FFFFFF">
                      <a:alpha val="71999"/>
                    </a:srgbClr>
                  </a:outerShdw>
                </a:effectLst>
              </a:defRPr>
            </a:pPr>
            <a:r>
              <a:t>父子类型:  parent -child</a:t>
            </a:r>
          </a:p>
        </p:txBody>
      </p:sp>
      <p:sp>
        <p:nvSpPr>
          <p:cNvPr id="279" name="Shape 279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Object type</a:t>
            </a:r>
          </a:p>
        </p:txBody>
      </p:sp>
      <p:sp>
        <p:nvSpPr>
          <p:cNvPr id="282" name="Shape 282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85" name="Group 285"/>
          <p:cNvGrpSpPr/>
          <p:nvPr/>
        </p:nvGrpSpPr>
        <p:grpSpPr>
          <a:xfrm>
            <a:off x="520700" y="2582666"/>
            <a:ext cx="5569970" cy="3445267"/>
            <a:chOff x="0" y="0"/>
            <a:chExt cx="5569969" cy="3445265"/>
          </a:xfrm>
        </p:grpSpPr>
        <p:pic>
          <p:nvPicPr>
            <p:cNvPr id="284" name="pasted-imag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2700" y="355600"/>
              <a:ext cx="5544570" cy="2975366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83" name="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5569970" cy="3445266"/>
            </a:xfrm>
            <a:prstGeom prst="rect">
              <a:avLst/>
            </a:prstGeom>
            <a:effectLst/>
          </p:spPr>
        </p:pic>
      </p:grpSp>
      <p:grpSp>
        <p:nvGrpSpPr>
          <p:cNvPr id="288" name="Group 288"/>
          <p:cNvGrpSpPr/>
          <p:nvPr/>
        </p:nvGrpSpPr>
        <p:grpSpPr>
          <a:xfrm>
            <a:off x="7822493" y="1599642"/>
            <a:ext cx="4605164" cy="5853131"/>
            <a:chOff x="0" y="0"/>
            <a:chExt cx="4605163" cy="5853130"/>
          </a:xfrm>
        </p:grpSpPr>
        <p:pic>
          <p:nvPicPr>
            <p:cNvPr id="287" name="pasted-image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2700" y="355600"/>
              <a:ext cx="4579764" cy="5383231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86" name=""/>
            <p:cNvPicPr>
              <a:picLocks noChangeAspect="0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0"/>
              <a:ext cx="4605164" cy="5853131"/>
            </a:xfrm>
            <a:prstGeom prst="rect">
              <a:avLst/>
            </a:prstGeom>
            <a:effectLst/>
          </p:spPr>
        </p:pic>
      </p:grpSp>
      <p:sp>
        <p:nvSpPr>
          <p:cNvPr id="289" name="Shape 289"/>
          <p:cNvSpPr/>
          <p:nvPr/>
        </p:nvSpPr>
        <p:spPr>
          <a:xfrm>
            <a:off x="2711449" y="2444750"/>
            <a:ext cx="927101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文档</a:t>
            </a:r>
          </a:p>
        </p:txBody>
      </p:sp>
      <p:sp>
        <p:nvSpPr>
          <p:cNvPr id="290" name="Shape 290"/>
          <p:cNvSpPr/>
          <p:nvPr/>
        </p:nvSpPr>
        <p:spPr>
          <a:xfrm>
            <a:off x="9322053" y="1612900"/>
            <a:ext cx="1802893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mapping</a:t>
            </a:r>
          </a:p>
        </p:txBody>
      </p:sp>
      <p:grpSp>
        <p:nvGrpSpPr>
          <p:cNvPr id="293" name="Group 293"/>
          <p:cNvGrpSpPr/>
          <p:nvPr/>
        </p:nvGrpSpPr>
        <p:grpSpPr>
          <a:xfrm>
            <a:off x="1358900" y="6323992"/>
            <a:ext cx="6227401" cy="2844684"/>
            <a:chOff x="0" y="0"/>
            <a:chExt cx="6227400" cy="2844683"/>
          </a:xfrm>
        </p:grpSpPr>
        <p:pic>
          <p:nvPicPr>
            <p:cNvPr id="292" name="pasted-image.png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12700" y="355600"/>
              <a:ext cx="6202001" cy="2374784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91" name=""/>
            <p:cNvPicPr>
              <a:picLocks noChangeAspect="0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0" y="0"/>
              <a:ext cx="6227401" cy="2844684"/>
            </a:xfrm>
            <a:prstGeom prst="rect">
              <a:avLst/>
            </a:prstGeom>
            <a:effectLst/>
          </p:spPr>
        </p:pic>
      </p:grpSp>
      <p:sp>
        <p:nvSpPr>
          <p:cNvPr id="294" name="Shape 294"/>
          <p:cNvSpPr/>
          <p:nvPr/>
        </p:nvSpPr>
        <p:spPr>
          <a:xfrm>
            <a:off x="3081950" y="6349998"/>
            <a:ext cx="2959101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如何被索引的？</a:t>
            </a:r>
          </a:p>
        </p:txBody>
      </p:sp>
      <p:pic>
        <p:nvPicPr>
          <p:cNvPr id="295" name=""/>
          <p:cNvPicPr>
            <a:picLocks noChangeAspect="0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6045326" y="6981158"/>
            <a:ext cx="2260348" cy="1530351"/>
          </a:xfrm>
          <a:prstGeom prst="rect">
            <a:avLst/>
          </a:prstGeom>
          <a:effectLst>
            <a:outerShdw sx="100000" sy="100000" kx="0" ky="0" algn="b" rotWithShape="0" blurRad="38100" dist="25400" dir="5760000">
              <a:srgbClr val="FFFFFF">
                <a:alpha val="30000"/>
              </a:srgbClr>
            </a:outerShdw>
          </a:effectLst>
        </p:spPr>
      </p:pic>
      <p:pic>
        <p:nvPicPr>
          <p:cNvPr id="296" name=""/>
          <p:cNvPicPr>
            <a:picLocks noChangeAspect="0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8487371" y="3238500"/>
            <a:ext cx="3147963" cy="258366"/>
          </a:xfrm>
          <a:prstGeom prst="rect">
            <a:avLst/>
          </a:prstGeom>
          <a:effectLst>
            <a:outerShdw sx="100000" sy="100000" kx="0" ky="0" algn="b" rotWithShape="0" blurRad="25400" dist="12700" dir="4920000">
              <a:srgbClr val="FFFFFF">
                <a:alpha val="50000"/>
              </a:srgbClr>
            </a:outerShdw>
          </a:effectLst>
        </p:spPr>
      </p:pic>
      <p:pic>
        <p:nvPicPr>
          <p:cNvPr id="297" name=""/>
          <p:cNvPicPr>
            <a:picLocks noChangeAspect="0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8525471" y="4525565"/>
            <a:ext cx="3147963" cy="258367"/>
          </a:xfrm>
          <a:prstGeom prst="rect">
            <a:avLst/>
          </a:prstGeom>
          <a:effectLst>
            <a:outerShdw sx="100000" sy="100000" kx="0" ky="0" algn="b" rotWithShape="0" blurRad="25400" dist="12700" dir="4920000">
              <a:srgbClr val="FFFFFF">
                <a:alpha val="5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95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Shape 29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object处理内嵌对象组的局限</a:t>
            </a:r>
          </a:p>
        </p:txBody>
      </p:sp>
      <p:sp>
        <p:nvSpPr>
          <p:cNvPr id="300" name="Shape 300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303" name="Group 303"/>
          <p:cNvGrpSpPr/>
          <p:nvPr/>
        </p:nvGrpSpPr>
        <p:grpSpPr>
          <a:xfrm>
            <a:off x="2424248" y="2032000"/>
            <a:ext cx="5968833" cy="2635727"/>
            <a:chOff x="0" y="0"/>
            <a:chExt cx="5968832" cy="2635726"/>
          </a:xfrm>
        </p:grpSpPr>
        <p:pic>
          <p:nvPicPr>
            <p:cNvPr id="302" name="pasted-imag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2700" y="355600"/>
              <a:ext cx="5943433" cy="2165827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301" name="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5968833" cy="2635727"/>
            </a:xfrm>
            <a:prstGeom prst="rect">
              <a:avLst/>
            </a:prstGeom>
            <a:effectLst/>
          </p:spPr>
        </p:pic>
      </p:grpSp>
      <p:grpSp>
        <p:nvGrpSpPr>
          <p:cNvPr id="306" name="Group 306"/>
          <p:cNvGrpSpPr/>
          <p:nvPr/>
        </p:nvGrpSpPr>
        <p:grpSpPr>
          <a:xfrm>
            <a:off x="1827258" y="5925500"/>
            <a:ext cx="7794731" cy="1719427"/>
            <a:chOff x="0" y="0"/>
            <a:chExt cx="7794729" cy="1719426"/>
          </a:xfrm>
        </p:grpSpPr>
        <p:pic>
          <p:nvPicPr>
            <p:cNvPr id="305" name="pasted-image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2700" y="355600"/>
              <a:ext cx="7769330" cy="1249527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304" name=""/>
            <p:cNvPicPr>
              <a:picLocks noChangeAspect="0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0"/>
              <a:ext cx="7794730" cy="1719427"/>
            </a:xfrm>
            <a:prstGeom prst="rect">
              <a:avLst/>
            </a:prstGeom>
            <a:effectLst/>
          </p:spPr>
        </p:pic>
      </p:grpSp>
      <p:sp>
        <p:nvSpPr>
          <p:cNvPr id="307" name="Shape 307"/>
          <p:cNvSpPr/>
          <p:nvPr/>
        </p:nvSpPr>
        <p:spPr>
          <a:xfrm rot="5415073">
            <a:off x="4744418" y="4848079"/>
            <a:ext cx="1962938" cy="1083093"/>
          </a:xfrm>
          <a:prstGeom prst="rightArrow">
            <a:avLst>
              <a:gd name="adj1" fmla="val 32000"/>
              <a:gd name="adj2" fmla="val 64000"/>
            </a:avLst>
          </a:prstGeom>
          <a:blipFill>
            <a:blip r:embed="rId6"/>
          </a:blipFill>
          <a:ln w="12700">
            <a:miter lim="400000"/>
          </a:ln>
          <a:effectLst>
            <a:outerShdw sx="100000" sy="100000" kx="0" ky="0" algn="b" rotWithShape="0" blurRad="38100" dist="25400" dir="3782645">
              <a:srgbClr val="FFFFFF">
                <a:alpha val="3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i="0" sz="3000">
                <a:solidFill>
                  <a:srgbClr val="3E3B39"/>
                </a:solidFill>
                <a:effectLst>
                  <a:outerShdw sx="100000" sy="100000" kx="0" ky="0" algn="b" rotWithShape="0" blurRad="25400" dist="12700" dir="492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08" name="Shape 308"/>
          <p:cNvSpPr/>
          <p:nvPr/>
        </p:nvSpPr>
        <p:spPr>
          <a:xfrm>
            <a:off x="5965875" y="4700268"/>
            <a:ext cx="5949850" cy="8781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200"/>
            </a:pPr>
            <a:r>
              <a:t>age:35 &amp; name: “Mary White”之间的关系丢失</a:t>
            </a:r>
          </a:p>
          <a:p>
            <a:pPr>
              <a:defRPr sz="2200"/>
            </a:pPr>
            <a:r>
              <a:t>查找age:19 &amp; name:”Mary White”依然会匹配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16" presetID="23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08" grpId="2"/>
      <p:bldP build="whole" bldLvl="1" animBg="1" rev="0" advAuto="0" spid="307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Nested type</a:t>
            </a:r>
          </a:p>
        </p:txBody>
      </p:sp>
      <p:sp>
        <p:nvSpPr>
          <p:cNvPr id="311" name="Shape 311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12" name="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69720" y="2133599"/>
            <a:ext cx="2755165" cy="4191002"/>
          </a:xfrm>
          <a:prstGeom prst="rect">
            <a:avLst/>
          </a:prstGeom>
          <a:effectLst>
            <a:outerShdw sx="100000" sy="100000" kx="0" ky="0" algn="b" rotWithShape="0" blurRad="25400" dist="12700" dir="4920000">
              <a:srgbClr val="FFFFFF">
                <a:alpha val="50000"/>
              </a:srgbClr>
            </a:outerShdw>
          </a:effectLst>
        </p:spPr>
      </p:pic>
      <p:pic>
        <p:nvPicPr>
          <p:cNvPr id="313" name="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017433" y="1892300"/>
            <a:ext cx="3155964" cy="4851400"/>
          </a:xfrm>
          <a:prstGeom prst="rect">
            <a:avLst/>
          </a:prstGeom>
          <a:effectLst>
            <a:outerShdw sx="100000" sy="100000" kx="0" ky="0" algn="b" rotWithShape="0" blurRad="25400" dist="12700" dir="4920000">
              <a:srgbClr val="FFFFFF">
                <a:alpha val="50000"/>
              </a:srgbClr>
            </a:outerShdw>
          </a:effectLst>
        </p:spPr>
      </p:pic>
      <p:grpSp>
        <p:nvGrpSpPr>
          <p:cNvPr id="316" name="Group 316"/>
          <p:cNvGrpSpPr/>
          <p:nvPr/>
        </p:nvGrpSpPr>
        <p:grpSpPr>
          <a:xfrm>
            <a:off x="1549400" y="5158820"/>
            <a:ext cx="3462945" cy="4165601"/>
            <a:chOff x="0" y="0"/>
            <a:chExt cx="3462944" cy="4165600"/>
          </a:xfrm>
        </p:grpSpPr>
        <p:pic>
          <p:nvPicPr>
            <p:cNvPr id="315" name="pasted-image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2700" y="355600"/>
              <a:ext cx="3437545" cy="3695700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314" name=""/>
            <p:cNvPicPr>
              <a:picLocks noChangeAspect="0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0"/>
              <a:ext cx="3462945" cy="4165600"/>
            </a:xfrm>
            <a:prstGeom prst="rect">
              <a:avLst/>
            </a:prstGeom>
            <a:effectLst/>
          </p:spPr>
        </p:pic>
      </p:grpSp>
      <p:pic>
        <p:nvPicPr>
          <p:cNvPr id="317" name=""/>
          <p:cNvPicPr>
            <a:picLocks noChangeAspect="0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775449" y="5670550"/>
            <a:ext cx="5549902" cy="1543050"/>
          </a:xfrm>
          <a:prstGeom prst="rect">
            <a:avLst/>
          </a:prstGeom>
          <a:effectLst>
            <a:outerShdw sx="100000" sy="100000" kx="0" ky="0" algn="b" rotWithShape="0" blurRad="38100" dist="25400" dir="5760000">
              <a:srgbClr val="FFFFFF">
                <a:alpha val="3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3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3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17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/>
          <p:nvPr>
            <p:ph type="title"/>
          </p:nvPr>
        </p:nvSpPr>
        <p:spPr>
          <a:xfrm>
            <a:off x="914400" y="635000"/>
            <a:ext cx="11201400" cy="1714500"/>
          </a:xfrm>
          <a:prstGeom prst="rect">
            <a:avLst/>
          </a:prstGeom>
        </p:spPr>
        <p:txBody>
          <a:bodyPr/>
          <a:lstStyle/>
          <a:p>
            <a:pPr/>
            <a:r>
              <a:t>大纲  </a:t>
            </a:r>
          </a:p>
        </p:txBody>
      </p:sp>
      <p:sp>
        <p:nvSpPr>
          <p:cNvPr id="126" name="Shape 126"/>
          <p:cNvSpPr/>
          <p:nvPr>
            <p:ph type="body" idx="1"/>
          </p:nvPr>
        </p:nvSpPr>
        <p:spPr>
          <a:prstGeom prst="rect">
            <a:avLst/>
          </a:prstGeom>
          <a:ln w="9525">
            <a:round/>
          </a:ln>
          <a:effectLst>
            <a:outerShdw sx="100000" sy="100000" kx="0" ky="0" algn="b" rotWithShape="0" blurRad="25400" dist="12700" dir="4920000">
              <a:srgbClr val="FFFFFF">
                <a:alpha val="50000"/>
              </a:srgbClr>
            </a:outerShdw>
          </a:effectLst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None/>
              <a:defRPr sz="3000">
                <a:solidFill>
                  <a:srgbClr val="3E3B39"/>
                </a:solidFill>
                <a:effectLst>
                  <a:outerShdw sx="100000" sy="100000" kx="0" ky="0" algn="b" rotWithShape="0" blurRad="25400" dist="12700" dir="4920000">
                    <a:srgbClr val="FFFFFF">
                      <a:alpha val="50000"/>
                    </a:srgbClr>
                  </a:outerShdw>
                </a:effectLst>
              </a:defRPr>
            </a:pPr>
            <a:r>
              <a:t>Lucene与全文检索</a:t>
            </a:r>
          </a:p>
          <a:p>
            <a:pPr marL="0" indent="0" algn="ctr">
              <a:spcBef>
                <a:spcPts val="0"/>
              </a:spcBef>
              <a:buSzTx/>
              <a:buNone/>
              <a:defRPr sz="3000">
                <a:solidFill>
                  <a:srgbClr val="3E3B39"/>
                </a:solidFill>
                <a:effectLst>
                  <a:outerShdw sx="100000" sy="100000" kx="0" ky="0" algn="b" rotWithShape="0" blurRad="25400" dist="12700" dir="4920000">
                    <a:srgbClr val="FFFFFF">
                      <a:alpha val="50000"/>
                    </a:srgbClr>
                  </a:outerShdw>
                </a:effectLst>
              </a:defRPr>
            </a:pPr>
            <a:r>
              <a:t>ES快速起步</a:t>
            </a:r>
          </a:p>
          <a:p>
            <a:pPr marL="0" indent="0" algn="ctr">
              <a:spcBef>
                <a:spcPts val="0"/>
              </a:spcBef>
              <a:buSzTx/>
              <a:buNone/>
              <a:defRPr sz="3000">
                <a:solidFill>
                  <a:srgbClr val="3E3B39"/>
                </a:solidFill>
                <a:effectLst>
                  <a:outerShdw sx="100000" sy="100000" kx="0" ky="0" algn="b" rotWithShape="0" blurRad="25400" dist="12700" dir="4920000">
                    <a:srgbClr val="FFFFFF">
                      <a:alpha val="50000"/>
                    </a:srgbClr>
                  </a:outerShdw>
                </a:effectLst>
              </a:defRPr>
            </a:pPr>
            <a:r>
              <a:t>集群与水平扩展</a:t>
            </a:r>
          </a:p>
          <a:p>
            <a:pPr marL="0" indent="0" algn="ctr">
              <a:spcBef>
                <a:spcPts val="0"/>
              </a:spcBef>
              <a:buSzTx/>
              <a:buNone/>
              <a:defRPr sz="3000">
                <a:solidFill>
                  <a:srgbClr val="3E3B39"/>
                </a:solidFill>
                <a:effectLst>
                  <a:outerShdw sx="100000" sy="100000" kx="0" ky="0" algn="b" rotWithShape="0" blurRad="25400" dist="12700" dir="4920000">
                    <a:srgbClr val="FFFFFF">
                      <a:alpha val="50000"/>
                    </a:srgbClr>
                  </a:outerShdw>
                </a:effectLst>
              </a:defRPr>
            </a:pPr>
          </a:p>
          <a:p>
            <a:pPr marL="0" indent="0" algn="ctr">
              <a:spcBef>
                <a:spcPts val="0"/>
              </a:spcBef>
              <a:buSzTx/>
              <a:buNone/>
              <a:defRPr sz="3000">
                <a:solidFill>
                  <a:srgbClr val="F6F5F4"/>
                </a:solidFill>
                <a:effectLst>
                  <a:outerShdw sx="100000" sy="100000" kx="0" ky="0" algn="b" rotWithShape="0" blurRad="25400" dist="12700" dir="4920000">
                    <a:srgbClr val="FFFFFF">
                      <a:alpha val="50000"/>
                    </a:srgbClr>
                  </a:outerShdw>
                </a:effectLst>
              </a:defRPr>
            </a:pPr>
            <a:r>
              <a:t>索引的管理</a:t>
            </a:r>
          </a:p>
          <a:p>
            <a:pPr marL="0" indent="0" algn="ctr">
              <a:spcBef>
                <a:spcPts val="0"/>
              </a:spcBef>
              <a:buSzTx/>
              <a:buNone/>
              <a:defRPr sz="3000">
                <a:solidFill>
                  <a:srgbClr val="3E3B39"/>
                </a:solidFill>
                <a:effectLst>
                  <a:outerShdw sx="100000" sy="100000" kx="0" ky="0" algn="b" rotWithShape="0" blurRad="25400" dist="12700" dir="4920000">
                    <a:srgbClr val="FFFFFF">
                      <a:alpha val="50000"/>
                    </a:srgbClr>
                  </a:outerShdw>
                </a:effectLst>
              </a:defRPr>
            </a:pPr>
            <a:r>
              <a:t>搜索基础</a:t>
            </a:r>
          </a:p>
          <a:p>
            <a:pPr marL="0" indent="0" algn="ctr">
              <a:spcBef>
                <a:spcPts val="0"/>
              </a:spcBef>
              <a:buSzTx/>
              <a:buNone/>
              <a:defRPr sz="3000">
                <a:solidFill>
                  <a:srgbClr val="3E3B39"/>
                </a:solidFill>
                <a:effectLst>
                  <a:outerShdw sx="100000" sy="100000" kx="0" ky="0" algn="b" rotWithShape="0" blurRad="25400" dist="12700" dir="4920000">
                    <a:srgbClr val="FFFFFF">
                      <a:alpha val="50000"/>
                    </a:srgbClr>
                  </a:outerShdw>
                </a:effectLst>
              </a:defRPr>
            </a:pPr>
            <a:r>
              <a:t>聚合分析</a:t>
            </a:r>
          </a:p>
          <a:p>
            <a:pPr marL="0" indent="0" algn="ctr">
              <a:spcBef>
                <a:spcPts val="0"/>
              </a:spcBef>
              <a:buSzTx/>
              <a:buNone/>
              <a:defRPr sz="3000">
                <a:solidFill>
                  <a:srgbClr val="3E3B39"/>
                </a:solidFill>
                <a:effectLst>
                  <a:outerShdw sx="100000" sy="100000" kx="0" ky="0" algn="b" rotWithShape="0" blurRad="25400" dist="12700" dir="4920000">
                    <a:srgbClr val="FFFFFF">
                      <a:alpha val="50000"/>
                    </a:srgbClr>
                  </a:outerShdw>
                </a:effectLst>
              </a:defRPr>
            </a:pPr>
            <a:r>
              <a:t>生存指南</a:t>
            </a:r>
          </a:p>
        </p:txBody>
      </p:sp>
      <p:sp>
        <p:nvSpPr>
          <p:cNvPr id="127" name="Shape 127"/>
          <p:cNvSpPr/>
          <p:nvPr/>
        </p:nvSpPr>
        <p:spPr>
          <a:xfrm>
            <a:off x="981542" y="5207000"/>
            <a:ext cx="11067116" cy="0"/>
          </a:xfrm>
          <a:prstGeom prst="line">
            <a:avLst/>
          </a:prstGeom>
          <a:ln w="38100">
            <a:solidFill>
              <a:srgbClr val="4A4744"/>
            </a:solidFill>
            <a:custDash>
              <a:ds d="200000" sp="200000"/>
            </a:custDash>
            <a:miter lim="400000"/>
          </a:ln>
          <a:effectLst>
            <a:outerShdw sx="100000" sy="100000" kx="0" ky="0" algn="b" rotWithShape="0" blurRad="25400" dist="25400" dir="5520000">
              <a:srgbClr val="FFFFFF">
                <a:alpha val="72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i="0" sz="3000">
                <a:solidFill>
                  <a:srgbClr val="3E3B39"/>
                </a:solidFill>
                <a:effectLst>
                  <a:outerShdw sx="100000" sy="100000" kx="0" ky="0" algn="b" rotWithShape="0" blurRad="25400" dist="12700" dir="492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28" name="Shape 128"/>
          <p:cNvSpPr/>
          <p:nvPr>
            <p:ph type="sldNum" sz="quarter" idx="2"/>
          </p:nvPr>
        </p:nvSpPr>
        <p:spPr>
          <a:xfrm>
            <a:off x="6373036" y="9258300"/>
            <a:ext cx="261977" cy="4191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内嵌查询</a:t>
            </a:r>
          </a:p>
        </p:txBody>
      </p:sp>
      <p:sp>
        <p:nvSpPr>
          <p:cNvPr id="320" name="Shape 320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21" name="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66750" y="2146300"/>
            <a:ext cx="4257041" cy="4902200"/>
          </a:xfrm>
          <a:prstGeom prst="rect">
            <a:avLst/>
          </a:prstGeom>
          <a:effectLst>
            <a:outerShdw sx="100000" sy="100000" kx="0" ky="0" algn="b" rotWithShape="0" blurRad="25400" dist="12700" dir="4920000">
              <a:srgbClr val="FFFFFF">
                <a:alpha val="50000"/>
              </a:srgbClr>
            </a:outerShdw>
          </a:effectLst>
        </p:spPr>
      </p:pic>
      <p:grpSp>
        <p:nvGrpSpPr>
          <p:cNvPr id="324" name="Group 324"/>
          <p:cNvGrpSpPr/>
          <p:nvPr/>
        </p:nvGrpSpPr>
        <p:grpSpPr>
          <a:xfrm>
            <a:off x="2057400" y="5321300"/>
            <a:ext cx="2704602" cy="4176563"/>
            <a:chOff x="0" y="0"/>
            <a:chExt cx="2704601" cy="4176562"/>
          </a:xfrm>
        </p:grpSpPr>
        <p:pic>
          <p:nvPicPr>
            <p:cNvPr id="323" name="pasted-imag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2700" y="355600"/>
              <a:ext cx="2679202" cy="3706663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322" name=""/>
            <p:cNvPicPr>
              <a:picLocks noChangeAspect="0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2704602" cy="4176563"/>
            </a:xfrm>
            <a:prstGeom prst="rect">
              <a:avLst/>
            </a:prstGeom>
            <a:effectLst/>
          </p:spPr>
        </p:pic>
      </p:grpSp>
      <p:pic>
        <p:nvPicPr>
          <p:cNvPr id="325" name="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429250" y="1676400"/>
            <a:ext cx="4279710" cy="4902200"/>
          </a:xfrm>
          <a:prstGeom prst="rect">
            <a:avLst/>
          </a:prstGeom>
          <a:effectLst>
            <a:outerShdw sx="100000" sy="100000" kx="0" ky="0" algn="b" rotWithShape="0" blurRad="25400" dist="12700" dir="4920000">
              <a:srgbClr val="FFFFFF">
                <a:alpha val="50000"/>
              </a:srgbClr>
            </a:outerShdw>
          </a:effectLst>
        </p:spPr>
      </p:pic>
      <p:grpSp>
        <p:nvGrpSpPr>
          <p:cNvPr id="328" name="Group 328"/>
          <p:cNvGrpSpPr/>
          <p:nvPr/>
        </p:nvGrpSpPr>
        <p:grpSpPr>
          <a:xfrm>
            <a:off x="9368029" y="2895600"/>
            <a:ext cx="3133932" cy="6407303"/>
            <a:chOff x="0" y="0"/>
            <a:chExt cx="3133931" cy="6407302"/>
          </a:xfrm>
        </p:grpSpPr>
        <p:pic>
          <p:nvPicPr>
            <p:cNvPr id="327" name="pasted-image.png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12700" y="355600"/>
              <a:ext cx="3108532" cy="5937403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326" name=""/>
            <p:cNvPicPr>
              <a:picLocks noChangeAspect="0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0" y="0"/>
              <a:ext cx="3133932" cy="6407303"/>
            </a:xfrm>
            <a:prstGeom prst="rect">
              <a:avLst/>
            </a:prstGeom>
            <a:effectLst/>
          </p:spPr>
        </p:pic>
      </p:grpSp>
      <p:sp>
        <p:nvSpPr>
          <p:cNvPr id="329" name="Shape 329"/>
          <p:cNvSpPr/>
          <p:nvPr/>
        </p:nvSpPr>
        <p:spPr>
          <a:xfrm>
            <a:off x="2742950" y="5327650"/>
            <a:ext cx="1333501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不匹配</a:t>
            </a:r>
          </a:p>
        </p:txBody>
      </p:sp>
      <p:sp>
        <p:nvSpPr>
          <p:cNvPr id="330" name="Shape 330"/>
          <p:cNvSpPr/>
          <p:nvPr/>
        </p:nvSpPr>
        <p:spPr>
          <a:xfrm>
            <a:off x="10376207" y="2863850"/>
            <a:ext cx="927101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匹配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Shape 33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内嵌文档的局限</a:t>
            </a:r>
          </a:p>
        </p:txBody>
      </p:sp>
      <p:sp>
        <p:nvSpPr>
          <p:cNvPr id="333" name="Shape 33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内嵌文档实质上是索引了外部一个大文档</a:t>
            </a:r>
          </a:p>
          <a:p>
            <a:pPr/>
            <a:r>
              <a:t>并且附加索引了内嵌的文档</a:t>
            </a:r>
          </a:p>
          <a:p>
            <a:pPr/>
            <a:r>
              <a:t>内嵌的</a:t>
            </a:r>
            <a:r>
              <a:rPr>
                <a:solidFill>
                  <a:srgbClr val="942192"/>
                </a:solidFill>
              </a:rPr>
              <a:t>任一</a:t>
            </a:r>
            <a:r>
              <a:t>文档的增加/更改/删除都需要重新索引整个外部文档，不适合内嵌文档变动频繁的场景</a:t>
            </a:r>
          </a:p>
          <a:p>
            <a:pPr/>
            <a:r>
              <a:t>如外部/内嵌文档都会频繁更新，可考虑采用父子类型实现(parent/child type)</a:t>
            </a:r>
          </a:p>
        </p:txBody>
      </p:sp>
      <p:sp>
        <p:nvSpPr>
          <p:cNvPr id="334" name="Shape 334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35" name="Shape 335"/>
          <p:cNvSpPr/>
          <p:nvPr/>
        </p:nvSpPr>
        <p:spPr>
          <a:xfrm>
            <a:off x="2273934" y="8288147"/>
            <a:ext cx="8888731" cy="644906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760000">
              <a:srgbClr val="FFFFFF">
                <a:alpha val="3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i="0" sz="3000">
                <a:solidFill>
                  <a:srgbClr val="3E3B39"/>
                </a:solidFill>
                <a:effectLst>
                  <a:outerShdw sx="100000" sy="100000" kx="0" ky="0" algn="b" rotWithShape="0" blurRad="25400" dist="12700" dir="4920000">
                    <a:srgbClr val="FFFFFF">
                      <a:alpha val="50000"/>
                    </a:srgbClr>
                  </a:outerShdw>
                </a:effectLst>
              </a:defRPr>
            </a:lvl1pPr>
          </a:lstStyle>
          <a:p>
            <a:pPr/>
            <a:r>
              <a:t>有些晕菜了， 父子文档的功能留给大家自己去探索...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35" grpId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Shape 33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分词 vs不分词: 词典内容有别</a:t>
            </a:r>
          </a:p>
        </p:txBody>
      </p:sp>
      <p:sp>
        <p:nvSpPr>
          <p:cNvPr id="338" name="Shape 338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39" name="Shape 339"/>
          <p:cNvSpPr/>
          <p:nvPr/>
        </p:nvSpPr>
        <p:spPr>
          <a:xfrm>
            <a:off x="1228089" y="2508277"/>
            <a:ext cx="4401821" cy="18477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字符串类型可以配置为:</a:t>
            </a:r>
          </a:p>
          <a:p>
            <a:pPr marL="395111" indent="-395111" algn="l">
              <a:buSzPct val="75000"/>
              <a:buChar char="•"/>
            </a:pPr>
            <a:r>
              <a:t>keyword:  不分词</a:t>
            </a:r>
          </a:p>
          <a:p>
            <a:pPr marL="395111" indent="-395111" algn="l">
              <a:buSzPct val="75000"/>
              <a:buChar char="•"/>
            </a:pPr>
            <a:r>
              <a:t>text: 分词</a:t>
            </a:r>
          </a:p>
        </p:txBody>
      </p:sp>
      <p:sp>
        <p:nvSpPr>
          <p:cNvPr id="340" name="Shape 340"/>
          <p:cNvSpPr/>
          <p:nvPr/>
        </p:nvSpPr>
        <p:spPr>
          <a:xfrm>
            <a:off x="1289050" y="4514850"/>
            <a:ext cx="6210301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回忆：搜索的实质是搜索倒排辞典</a:t>
            </a:r>
          </a:p>
        </p:txBody>
      </p:sp>
      <p:sp>
        <p:nvSpPr>
          <p:cNvPr id="341" name="Shape 341"/>
          <p:cNvSpPr/>
          <p:nvPr/>
        </p:nvSpPr>
        <p:spPr>
          <a:xfrm>
            <a:off x="1245260" y="5346727"/>
            <a:ext cx="8557642" cy="9556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395111" indent="-395111" algn="l">
              <a:buSzPct val="75000"/>
              <a:buChar char="•"/>
              <a:defRPr sz="2400"/>
            </a:pPr>
            <a:r>
              <a:t>不分词： 整个字段内容就是词典的一个条目，指向源文档ID</a:t>
            </a:r>
          </a:p>
          <a:p>
            <a:pPr marL="395111" indent="-395111" algn="l">
              <a:buSzPct val="75000"/>
              <a:buChar char="•"/>
              <a:defRPr sz="2400"/>
            </a:pPr>
            <a:r>
              <a:t>分词： 每个分出来的词都会加入词典，并指向源文档</a:t>
            </a:r>
          </a:p>
        </p:txBody>
      </p:sp>
      <p:grpSp>
        <p:nvGrpSpPr>
          <p:cNvPr id="349" name="Group 349"/>
          <p:cNvGrpSpPr/>
          <p:nvPr/>
        </p:nvGrpSpPr>
        <p:grpSpPr>
          <a:xfrm>
            <a:off x="1973198" y="6461152"/>
            <a:ext cx="8484685" cy="2181254"/>
            <a:chOff x="-38100" y="0"/>
            <a:chExt cx="8484683" cy="2181252"/>
          </a:xfrm>
        </p:grpSpPr>
        <p:sp>
          <p:nvSpPr>
            <p:cNvPr id="342" name="Shape 342"/>
            <p:cNvSpPr/>
            <p:nvPr/>
          </p:nvSpPr>
          <p:spPr>
            <a:xfrm>
              <a:off x="1484655" y="0"/>
              <a:ext cx="4615892" cy="520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400"/>
              </a:lvl1pPr>
            </a:lstStyle>
            <a:p>
              <a:pPr/>
              <a:r>
                <a:t>doc1 {“name”:”Michael Jordan”}</a:t>
              </a:r>
            </a:p>
          </p:txBody>
        </p:sp>
        <p:sp>
          <p:nvSpPr>
            <p:cNvPr id="343" name="Shape 343"/>
            <p:cNvSpPr/>
            <p:nvPr/>
          </p:nvSpPr>
          <p:spPr>
            <a:xfrm>
              <a:off x="1084338" y="639039"/>
              <a:ext cx="2139926" cy="419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1800"/>
              </a:lvl1pPr>
            </a:lstStyle>
            <a:p>
              <a:pPr/>
              <a:r>
                <a:t>“name”=&gt; keyword</a:t>
              </a:r>
            </a:p>
          </p:txBody>
        </p:sp>
        <p:pic>
          <p:nvPicPr>
            <p:cNvPr id="344" name=""/>
            <p:cNvPicPr>
              <a:picLocks noChangeAspect="0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-38100" y="1438302"/>
              <a:ext cx="3445003" cy="571501"/>
            </a:xfrm>
            <a:prstGeom prst="rect">
              <a:avLst/>
            </a:prstGeom>
            <a:effectLst>
              <a:outerShdw sx="100000" sy="100000" kx="0" ky="0" algn="b" rotWithShape="0" blurRad="25400" dist="12700" dir="4920000">
                <a:srgbClr val="FFFFFF">
                  <a:alpha val="50000"/>
                </a:srgbClr>
              </a:outerShdw>
            </a:effectLst>
          </p:spPr>
        </p:pic>
        <p:sp>
          <p:nvSpPr>
            <p:cNvPr id="345" name="Shape 345"/>
            <p:cNvSpPr/>
            <p:nvPr/>
          </p:nvSpPr>
          <p:spPr>
            <a:xfrm>
              <a:off x="6344240" y="504838"/>
              <a:ext cx="1729322" cy="431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1900"/>
              </a:lvl1pPr>
            </a:lstStyle>
            <a:p>
              <a:pPr/>
              <a:r>
                <a:t>“name”=&gt; text</a:t>
              </a:r>
            </a:p>
          </p:txBody>
        </p:sp>
        <p:pic>
          <p:nvPicPr>
            <p:cNvPr id="346" name="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4892484" y="1266852"/>
              <a:ext cx="3554100" cy="914401"/>
            </a:xfrm>
            <a:prstGeom prst="rect">
              <a:avLst/>
            </a:prstGeom>
            <a:effectLst>
              <a:outerShdw sx="100000" sy="100000" kx="0" ky="0" algn="b" rotWithShape="0" blurRad="25400" dist="12700" dir="4920000">
                <a:srgbClr val="FFFFFF">
                  <a:alpha val="50000"/>
                </a:srgbClr>
              </a:outerShdw>
            </a:effectLst>
          </p:spPr>
        </p:pic>
        <p:sp>
          <p:nvSpPr>
            <p:cNvPr id="347" name="Shape 347"/>
            <p:cNvSpPr/>
            <p:nvPr/>
          </p:nvSpPr>
          <p:spPr>
            <a:xfrm flipH="1">
              <a:off x="2583370" y="426847"/>
              <a:ext cx="1250599" cy="949013"/>
            </a:xfrm>
            <a:prstGeom prst="line">
              <a:avLst/>
            </a:prstGeom>
            <a:noFill/>
            <a:ln w="38100" cap="flat">
              <a:solidFill>
                <a:srgbClr val="4A4744"/>
              </a:solidFill>
              <a:custDash>
                <a:ds d="200000" sp="200000"/>
              </a:custDash>
              <a:miter lim="400000"/>
              <a:tailEnd type="triangle" w="med" len="med"/>
            </a:ln>
            <a:effectLst>
              <a:outerShdw sx="100000" sy="100000" kx="0" ky="0" algn="b" rotWithShape="0" blurRad="25400" dist="25400" dir="5520000">
                <a:srgbClr val="FFFFFF">
                  <a:alpha val="72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i="0" sz="3000">
                  <a:solidFill>
                    <a:srgbClr val="3E3B39"/>
                  </a:solidFill>
                  <a:effectLst>
                    <a:outerShdw sx="100000" sy="100000" kx="0" ky="0" algn="b" rotWithShape="0" blurRad="25400" dist="12700" dir="4920000">
                      <a:srgbClr val="FFFFFF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348" name="Shape 348"/>
            <p:cNvSpPr/>
            <p:nvPr/>
          </p:nvSpPr>
          <p:spPr>
            <a:xfrm>
              <a:off x="6051295" y="417559"/>
              <a:ext cx="875531" cy="875531"/>
            </a:xfrm>
            <a:prstGeom prst="line">
              <a:avLst/>
            </a:prstGeom>
            <a:noFill/>
            <a:ln w="38100" cap="flat">
              <a:solidFill>
                <a:srgbClr val="4A4744"/>
              </a:solidFill>
              <a:custDash>
                <a:ds d="200000" sp="200000"/>
              </a:custDash>
              <a:miter lim="400000"/>
              <a:tailEnd type="triangle" w="med" len="med"/>
            </a:ln>
            <a:effectLst>
              <a:outerShdw sx="100000" sy="100000" kx="0" ky="0" algn="b" rotWithShape="0" blurRad="25400" dist="25400" dir="5520000">
                <a:srgbClr val="FFFFFF">
                  <a:alpha val="72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i="0" sz="3000">
                  <a:solidFill>
                    <a:srgbClr val="3E3B39"/>
                  </a:solidFill>
                  <a:effectLst>
                    <a:outerShdw sx="100000" sy="100000" kx="0" ky="0" algn="b" rotWithShape="0" blurRad="25400" dist="12700" dir="4920000">
                      <a:srgbClr val="FFFFFF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pic>
        <p:nvPicPr>
          <p:cNvPr id="350" name="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953625" y="6584949"/>
            <a:ext cx="2876550" cy="1898652"/>
          </a:xfrm>
          <a:prstGeom prst="rect">
            <a:avLst/>
          </a:prstGeom>
          <a:effectLst>
            <a:outerShdw sx="100000" sy="100000" kx="0" ky="0" algn="b" rotWithShape="0" blurRad="38100" dist="25400" dir="5760000">
              <a:srgbClr val="FFFFFF">
                <a:alpha val="3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16" presetID="23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3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3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16" presetID="23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3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3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40" grpId="1"/>
      <p:bldP build="whole" bldLvl="1" animBg="1" rev="0" advAuto="0" spid="350" grpId="4"/>
      <p:bldP build="whole" bldLvl="1" animBg="1" rev="0" advAuto="0" spid="349" grpId="3"/>
      <p:bldP build="whole" bldLvl="1" animBg="1" rev="0" advAuto="0" spid="341" grpId="2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Shape 35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分词 vs不分词  对搜索结果有影响</a:t>
            </a:r>
          </a:p>
        </p:txBody>
      </p:sp>
      <p:sp>
        <p:nvSpPr>
          <p:cNvPr id="353" name="Shape 353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54" name="Shape 354"/>
          <p:cNvSpPr/>
          <p:nvPr/>
        </p:nvSpPr>
        <p:spPr>
          <a:xfrm>
            <a:off x="557123" y="2823669"/>
            <a:ext cx="11890554" cy="41062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1">
                <a:latin typeface="+mn-lt"/>
                <a:ea typeface="+mn-ea"/>
                <a:cs typeface="+mn-cs"/>
                <a:sym typeface="Avenir Next"/>
              </a:defRPr>
            </a:pPr>
            <a:r>
              <a:t>keyword:</a:t>
            </a:r>
          </a:p>
          <a:p>
            <a:pPr marL="395111" indent="-395111">
              <a:buSzPct val="75000"/>
              <a:buChar char="•"/>
            </a:pPr>
            <a:r>
              <a:t>搜索”Michael Jordan”,  “Micha*”, “*Jordan”可以match</a:t>
            </a:r>
          </a:p>
          <a:p>
            <a:pPr marL="395111" indent="-395111">
              <a:buSzPct val="75000"/>
              <a:buChar char="•"/>
            </a:pPr>
            <a:r>
              <a:t>搜索”michael jordan”, “Michael”, “Jordan”不会match</a:t>
            </a:r>
          </a:p>
          <a:p>
            <a:pPr/>
          </a:p>
          <a:p>
            <a:pPr>
              <a:defRPr b="1">
                <a:latin typeface="+mn-lt"/>
                <a:ea typeface="+mn-ea"/>
                <a:cs typeface="+mn-cs"/>
                <a:sym typeface="Avenir Next"/>
              </a:defRPr>
            </a:pPr>
            <a:r>
              <a:t>text:</a:t>
            </a:r>
          </a:p>
          <a:p>
            <a:pPr/>
            <a:r>
              <a:t>搜索”Michael”, “Jordan”, “michael Jordan”, “mike”,”mike jordan”, “mich*”, etc..etc都可以match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Shape 35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分词器Analyzer</a:t>
            </a:r>
          </a:p>
        </p:txBody>
      </p:sp>
      <p:sp>
        <p:nvSpPr>
          <p:cNvPr id="357" name="Shape 357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58" name="Shape 358"/>
          <p:cNvSpPr/>
          <p:nvPr/>
        </p:nvSpPr>
        <p:spPr>
          <a:xfrm>
            <a:off x="1005789" y="2099860"/>
            <a:ext cx="10454730" cy="41060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395111" indent="-395111" algn="l">
              <a:lnSpc>
                <a:spcPct val="120000"/>
              </a:lnSpc>
              <a:buSzPct val="75000"/>
              <a:buChar char="•"/>
              <a:defRPr sz="2700"/>
            </a:pPr>
            <a:r>
              <a:t>分词（analysis），分为index time和search time</a:t>
            </a:r>
          </a:p>
          <a:p>
            <a:pPr marL="395111" indent="-395111" algn="l">
              <a:lnSpc>
                <a:spcPct val="120000"/>
              </a:lnSpc>
              <a:buSzPct val="75000"/>
              <a:buChar char="•"/>
              <a:defRPr sz="2700"/>
            </a:pPr>
            <a:r>
              <a:t>通常index time和search time使用同一个analyzer</a:t>
            </a:r>
          </a:p>
          <a:p>
            <a:pPr marL="395111" indent="-395111" algn="l">
              <a:lnSpc>
                <a:spcPct val="120000"/>
              </a:lnSpc>
              <a:buSzPct val="75000"/>
              <a:buChar char="•"/>
              <a:defRPr sz="2700"/>
            </a:pPr>
            <a:r>
              <a:t>默认的text字段使用english analyzer</a:t>
            </a:r>
          </a:p>
          <a:p>
            <a:pPr marL="395111" indent="-395111" algn="l">
              <a:lnSpc>
                <a:spcPct val="120000"/>
              </a:lnSpc>
              <a:buSzPct val="75000"/>
              <a:buChar char="•"/>
              <a:defRPr sz="2700"/>
            </a:pPr>
            <a:r>
              <a:t>"The QUICK brown foxes jumped over the lazy dog!”会被拆分为以下的Term</a:t>
            </a:r>
            <a:br/>
            <a:r>
              <a:t>[quick, brown, fox, jump, over, lazi, dog] </a:t>
            </a:r>
          </a:p>
          <a:p>
            <a:pPr marL="395111" indent="-395111" algn="l">
              <a:lnSpc>
                <a:spcPct val="120000"/>
              </a:lnSpc>
              <a:buSzPct val="75000"/>
              <a:buChar char="•"/>
              <a:defRPr sz="2700"/>
            </a:pPr>
            <a:r>
              <a:t>配置一个index time分词器</a:t>
            </a:r>
          </a:p>
        </p:txBody>
      </p:sp>
      <p:pic>
        <p:nvPicPr>
          <p:cNvPr id="359" name="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336533" y="4946650"/>
            <a:ext cx="3183840" cy="4356100"/>
          </a:xfrm>
          <a:prstGeom prst="rect">
            <a:avLst/>
          </a:prstGeom>
          <a:effectLst>
            <a:outerShdw sx="100000" sy="100000" kx="0" ky="0" algn="b" rotWithShape="0" blurRad="25400" dist="12700" dir="4920000">
              <a:srgbClr val="FFFFFF">
                <a:alpha val="50000"/>
              </a:srgbClr>
            </a:outerShdw>
          </a:effectLst>
        </p:spPr>
      </p:pic>
      <p:pic>
        <p:nvPicPr>
          <p:cNvPr id="363" name="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773164" y="6309394"/>
            <a:ext cx="4607824" cy="1269915"/>
          </a:xfrm>
          <a:prstGeom prst="rect">
            <a:avLst/>
          </a:prstGeom>
        </p:spPr>
      </p:pic>
      <p:pic>
        <p:nvPicPr>
          <p:cNvPr id="361" name="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048750" y="7562850"/>
            <a:ext cx="2315567" cy="635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Shape 36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Analyzer的组成</a:t>
            </a:r>
          </a:p>
        </p:txBody>
      </p:sp>
      <p:sp>
        <p:nvSpPr>
          <p:cNvPr id="367" name="Shape 36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64489" indent="-364489" defTabSz="479044">
              <a:spcBef>
                <a:spcPts val="2600"/>
              </a:spcBef>
              <a:defRPr sz="2952">
                <a:effectLst>
                  <a:outerShdw sx="100000" sy="100000" kx="0" ky="0" algn="b" rotWithShape="0" blurRad="20828" dist="20828" dir="5520000">
                    <a:srgbClr val="FFFFFF">
                      <a:alpha val="71999"/>
                    </a:srgbClr>
                  </a:outerShdw>
                </a:effectLst>
              </a:defRPr>
            </a:pPr>
            <a:r>
              <a:t>Analyzer实质上是由三个功能模块组成</a:t>
            </a:r>
          </a:p>
          <a:p>
            <a:pPr lvl="1" marL="728979" indent="-364489" defTabSz="479044">
              <a:spcBef>
                <a:spcPts val="2600"/>
              </a:spcBef>
              <a:defRPr sz="2952">
                <a:effectLst>
                  <a:outerShdw sx="100000" sy="100000" kx="0" ky="0" algn="b" rotWithShape="0" blurRad="20828" dist="20828" dir="5520000">
                    <a:srgbClr val="FFFFFF">
                      <a:alpha val="71999"/>
                    </a:srgbClr>
                  </a:outerShdw>
                </a:effectLst>
              </a:defRPr>
            </a:pPr>
            <a:r>
              <a:t>Character Filters: 对原文本做字符映射、剥离特殊字符（如HTML标签)、正则替换等等。 一个analyzer可以配置0至多个character filter，按顺序执行</a:t>
            </a:r>
          </a:p>
          <a:p>
            <a:pPr lvl="1" marL="728979" indent="-364489" defTabSz="479044">
              <a:spcBef>
                <a:spcPts val="2600"/>
              </a:spcBef>
              <a:defRPr sz="2952">
                <a:effectLst>
                  <a:outerShdw sx="100000" sy="100000" kx="0" ky="0" algn="b" rotWithShape="0" blurRad="20828" dist="20828" dir="5520000">
                    <a:srgbClr val="FFFFFF">
                      <a:alpha val="71999"/>
                    </a:srgbClr>
                  </a:outerShdw>
                </a:effectLst>
              </a:defRPr>
            </a:pPr>
            <a:r>
              <a:t>Tokenizer： 将原文拆解成词元，如whitespace tokenizer按照空格来分解出词元。 一个analyzer只能配置一个Tokenizer</a:t>
            </a:r>
          </a:p>
          <a:p>
            <a:pPr lvl="1" marL="728979" indent="-364489" defTabSz="479044">
              <a:spcBef>
                <a:spcPts val="2600"/>
              </a:spcBef>
              <a:defRPr sz="2952">
                <a:effectLst>
                  <a:outerShdw sx="100000" sy="100000" kx="0" ky="0" algn="b" rotWithShape="0" blurRad="20828" dist="20828" dir="5520000">
                    <a:srgbClr val="FFFFFF">
                      <a:alpha val="71999"/>
                    </a:srgbClr>
                  </a:outerShdw>
                </a:effectLst>
              </a:defRPr>
            </a:pPr>
            <a:r>
              <a:t>Token Filters: 对分解出来的词元做过滤，如转换成小写、去除stop words、添加同义词、同音词等等。一个analyzer可以有0至多个tokern filter</a:t>
            </a:r>
          </a:p>
        </p:txBody>
      </p:sp>
      <p:sp>
        <p:nvSpPr>
          <p:cNvPr id="368" name="Shape 368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Shape 37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Analyzer配置示例</a:t>
            </a:r>
          </a:p>
        </p:txBody>
      </p:sp>
      <p:sp>
        <p:nvSpPr>
          <p:cNvPr id="371" name="Shape 371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72" name="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5350" y="2171700"/>
            <a:ext cx="3791054" cy="6578600"/>
          </a:xfrm>
          <a:prstGeom prst="rect">
            <a:avLst/>
          </a:prstGeom>
          <a:effectLst>
            <a:outerShdw sx="100000" sy="100000" kx="0" ky="0" algn="b" rotWithShape="0" blurRad="25400" dist="12700" dir="4920000">
              <a:srgbClr val="FFFFFF">
                <a:alpha val="50000"/>
              </a:srgbClr>
            </a:outerShdw>
          </a:effectLst>
        </p:spPr>
      </p:pic>
      <p:pic>
        <p:nvPicPr>
          <p:cNvPr id="373" name="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024450" y="1924050"/>
            <a:ext cx="4007748" cy="1689100"/>
          </a:xfrm>
          <a:prstGeom prst="rect">
            <a:avLst/>
          </a:prstGeom>
          <a:effectLst>
            <a:outerShdw sx="100000" sy="100000" kx="0" ky="0" algn="b" rotWithShape="0" blurRad="25400" dist="12700" dir="4920000">
              <a:srgbClr val="FFFFFF">
                <a:alpha val="50000"/>
              </a:srgbClr>
            </a:outerShdw>
          </a:effectLst>
        </p:spPr>
      </p:pic>
      <p:grpSp>
        <p:nvGrpSpPr>
          <p:cNvPr id="376" name="Group 376"/>
          <p:cNvGrpSpPr/>
          <p:nvPr/>
        </p:nvGrpSpPr>
        <p:grpSpPr>
          <a:xfrm>
            <a:off x="8997950" y="1289050"/>
            <a:ext cx="3289300" cy="8343900"/>
            <a:chOff x="0" y="0"/>
            <a:chExt cx="3289300" cy="8343900"/>
          </a:xfrm>
        </p:grpSpPr>
        <p:pic>
          <p:nvPicPr>
            <p:cNvPr id="375" name="pasted-image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2700" y="355600"/>
              <a:ext cx="3263900" cy="7874000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374" name=""/>
            <p:cNvPicPr>
              <a:picLocks noChangeAspect="0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0"/>
              <a:ext cx="3289300" cy="8343900"/>
            </a:xfrm>
            <a:prstGeom prst="rect">
              <a:avLst/>
            </a:prstGeom>
            <a:effectLst/>
          </p:spPr>
        </p:pic>
      </p:grpSp>
      <p:pic>
        <p:nvPicPr>
          <p:cNvPr id="377" name=""/>
          <p:cNvPicPr>
            <a:picLocks noChangeAspect="0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5941276" y="3164830"/>
            <a:ext cx="2565361" cy="63501"/>
          </a:xfrm>
          <a:prstGeom prst="rect">
            <a:avLst/>
          </a:prstGeom>
        </p:spPr>
      </p:pic>
      <p:pic>
        <p:nvPicPr>
          <p:cNvPr id="379" name=""/>
          <p:cNvPicPr>
            <a:picLocks noChangeAspect="0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541029" y="3919487"/>
            <a:ext cx="7225656" cy="3083026"/>
          </a:xfrm>
          <a:prstGeom prst="rect">
            <a:avLst/>
          </a:prstGeom>
          <a:effectLst>
            <a:outerShdw sx="100000" sy="100000" kx="0" ky="0" algn="b" rotWithShape="0" blurRad="38100" dist="25400" dir="5760000">
              <a:srgbClr val="FFFFFF">
                <a:alpha val="3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3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3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79" grpId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Shape 38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中文分词器</a:t>
            </a:r>
          </a:p>
        </p:txBody>
      </p:sp>
      <p:sp>
        <p:nvSpPr>
          <p:cNvPr id="382" name="Shape 382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83" name="Shape 383"/>
          <p:cNvSpPr/>
          <p:nvPr/>
        </p:nvSpPr>
        <p:spPr>
          <a:xfrm>
            <a:off x="1727962" y="3690417"/>
            <a:ext cx="9548877" cy="23727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最流行的中文分词器IK:</a:t>
            </a:r>
          </a:p>
          <a:p>
            <a:pPr/>
            <a:r>
              <a:rPr u="sng">
                <a:hlinkClick r:id="rId2" invalidUrl="" action="" tgtFrame="" tooltip="" history="1" highlightClick="0" endSnd="0"/>
              </a:rPr>
              <a:t>https://github.com/medcl/elasticsearch-analysis-ik</a:t>
            </a:r>
          </a:p>
          <a:p>
            <a:pPr/>
          </a:p>
          <a:p>
            <a:pPr/>
            <a:r>
              <a:t>支持用户自定义分词词典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Shape 38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multi-field</a:t>
            </a:r>
          </a:p>
        </p:txBody>
      </p:sp>
      <p:sp>
        <p:nvSpPr>
          <p:cNvPr id="386" name="Shape 386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389" name="Group 389"/>
          <p:cNvGrpSpPr/>
          <p:nvPr/>
        </p:nvGrpSpPr>
        <p:grpSpPr>
          <a:xfrm>
            <a:off x="1111250" y="4902200"/>
            <a:ext cx="3797300" cy="2832100"/>
            <a:chOff x="0" y="0"/>
            <a:chExt cx="3797300" cy="2832100"/>
          </a:xfrm>
        </p:grpSpPr>
        <p:pic>
          <p:nvPicPr>
            <p:cNvPr id="388" name="pasted-imag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215900" y="139700"/>
              <a:ext cx="3365500" cy="2273300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387" name="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3797300" cy="2832100"/>
            </a:xfrm>
            <a:prstGeom prst="rect">
              <a:avLst/>
            </a:prstGeom>
            <a:effectLst/>
          </p:spPr>
        </p:pic>
      </p:grpSp>
      <p:pic>
        <p:nvPicPr>
          <p:cNvPr id="390" name="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625084" y="4504703"/>
            <a:ext cx="6717742" cy="642594"/>
          </a:xfrm>
          <a:prstGeom prst="rect">
            <a:avLst/>
          </a:prstGeom>
          <a:effectLst>
            <a:outerShdw sx="100000" sy="100000" kx="0" ky="0" algn="b" rotWithShape="0" blurRad="25400" dist="12700" dir="4920000">
              <a:srgbClr val="FFFFFF">
                <a:alpha val="50000"/>
              </a:srgbClr>
            </a:outerShdw>
          </a:effectLst>
        </p:spPr>
      </p:pic>
      <p:pic>
        <p:nvPicPr>
          <p:cNvPr id="391" name="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625084" y="6850406"/>
            <a:ext cx="6717742" cy="1056588"/>
          </a:xfrm>
          <a:prstGeom prst="rect">
            <a:avLst/>
          </a:prstGeom>
          <a:effectLst>
            <a:outerShdw sx="100000" sy="100000" kx="0" ky="0" algn="b" rotWithShape="0" blurRad="25400" dist="12700" dir="4920000">
              <a:srgbClr val="FFFFFF">
                <a:alpha val="50000"/>
              </a:srgbClr>
            </a:outerShdw>
          </a:effectLst>
        </p:spPr>
      </p:pic>
      <p:pic>
        <p:nvPicPr>
          <p:cNvPr id="392" name=""/>
          <p:cNvPicPr>
            <a:picLocks noChangeAspect="0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 rot="20827269">
            <a:off x="3318501" y="5050974"/>
            <a:ext cx="2281726" cy="299399"/>
          </a:xfrm>
          <a:prstGeom prst="rect">
            <a:avLst/>
          </a:prstGeom>
        </p:spPr>
      </p:pic>
      <p:pic>
        <p:nvPicPr>
          <p:cNvPr id="394" name=""/>
          <p:cNvPicPr>
            <a:picLocks noChangeAspect="0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715585">
            <a:off x="3908959" y="6563698"/>
            <a:ext cx="1878736" cy="299400"/>
          </a:xfrm>
          <a:prstGeom prst="rect">
            <a:avLst/>
          </a:prstGeom>
        </p:spPr>
      </p:pic>
      <p:sp>
        <p:nvSpPr>
          <p:cNvPr id="396" name="Shape 396"/>
          <p:cNvSpPr/>
          <p:nvPr/>
        </p:nvSpPr>
        <p:spPr>
          <a:xfrm>
            <a:off x="1039641" y="2955303"/>
            <a:ext cx="10366718" cy="5155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i="0" sz="2300">
                <a:solidFill>
                  <a:srgbClr val="3E3B39"/>
                </a:solidFill>
                <a:effectLst>
                  <a:outerShdw sx="100000" sy="100000" kx="0" ky="0" algn="b" rotWithShape="0" blurRad="25400" dist="12700" dir="4920000">
                    <a:srgbClr val="FFFFFF">
                      <a:alpha val="50000"/>
                    </a:srgbClr>
                  </a:outerShdw>
                </a:effectLst>
              </a:defRPr>
            </a:lvl1pPr>
          </a:lstStyle>
          <a:p>
            <a:pPr/>
            <a:r>
              <a:t>对于mapping里定义为multi -field字段，同一份数据会被索引成两个独立的字段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Shape 398"/>
          <p:cNvSpPr/>
          <p:nvPr>
            <p:ph type="body" idx="14"/>
          </p:nvPr>
        </p:nvSpPr>
        <p:spPr>
          <a:xfrm>
            <a:off x="1270000" y="4248150"/>
            <a:ext cx="10464800" cy="723900"/>
          </a:xfrm>
          <a:prstGeom prst="rect">
            <a:avLst/>
          </a:prstGeom>
        </p:spPr>
        <p:txBody>
          <a:bodyPr/>
          <a:lstStyle/>
          <a:p>
            <a:pPr/>
            <a:r>
              <a:t>Q&amp;A</a:t>
            </a:r>
          </a:p>
        </p:txBody>
      </p:sp>
      <p:sp>
        <p:nvSpPr>
          <p:cNvPr id="399" name="Shape 399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创建索引</a:t>
            </a:r>
          </a:p>
        </p:txBody>
      </p:sp>
      <p:sp>
        <p:nvSpPr>
          <p:cNvPr id="131" name="Shape 131"/>
          <p:cNvSpPr/>
          <p:nvPr>
            <p:ph type="sldNum" sz="quarter" idx="2"/>
          </p:nvPr>
        </p:nvSpPr>
        <p:spPr>
          <a:xfrm>
            <a:off x="6373036" y="9258300"/>
            <a:ext cx="261977" cy="4191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32" name="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04225" y="2400173"/>
            <a:ext cx="4591202" cy="3086101"/>
          </a:xfrm>
          <a:prstGeom prst="rect">
            <a:avLst/>
          </a:prstGeom>
          <a:effectLst>
            <a:outerShdw sx="100000" sy="100000" kx="0" ky="0" algn="b" rotWithShape="0" blurRad="25400" dist="12700" dir="4920000">
              <a:srgbClr val="FFFFFF">
                <a:alpha val="50000"/>
              </a:srgbClr>
            </a:outerShdw>
          </a:effectLst>
        </p:spPr>
      </p:pic>
      <p:sp>
        <p:nvSpPr>
          <p:cNvPr id="133" name="Shape 133"/>
          <p:cNvSpPr/>
          <p:nvPr/>
        </p:nvSpPr>
        <p:spPr>
          <a:xfrm>
            <a:off x="1162049" y="6121146"/>
            <a:ext cx="6107555" cy="11816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2000"/>
            </a:pPr>
            <a:r>
              <a:t>创建索引时，可以指定索引的</a:t>
            </a:r>
          </a:p>
          <a:p>
            <a:pPr marL="395111" indent="-395111" algn="l">
              <a:buSzPct val="75000"/>
              <a:buChar char="•"/>
              <a:defRPr sz="2000"/>
            </a:pPr>
            <a:r>
              <a:t>settings: 索引本身的设置信息</a:t>
            </a:r>
          </a:p>
          <a:p>
            <a:pPr marL="395111" indent="-395111" algn="l">
              <a:buSzPct val="75000"/>
              <a:buChar char="•"/>
              <a:defRPr sz="2000"/>
            </a:pPr>
            <a:r>
              <a:t>mappings: 索引里各个type的字段类型设置</a:t>
            </a:r>
          </a:p>
        </p:txBody>
      </p:sp>
      <p:pic>
        <p:nvPicPr>
          <p:cNvPr id="134" name="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292325" y="1276630"/>
            <a:ext cx="4591202" cy="2462987"/>
          </a:xfrm>
          <a:prstGeom prst="rect">
            <a:avLst/>
          </a:prstGeom>
          <a:effectLst>
            <a:outerShdw sx="100000" sy="100000" kx="0" ky="0" algn="b" rotWithShape="0" blurRad="25400" dist="12700" dir="4920000">
              <a:srgbClr val="FFFFFF">
                <a:alpha val="50000"/>
              </a:srgbClr>
            </a:outerShdw>
          </a:effectLst>
        </p:spPr>
      </p:pic>
      <p:pic>
        <p:nvPicPr>
          <p:cNvPr id="135" name="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16200000">
            <a:off x="3209736" y="5005925"/>
            <a:ext cx="6813928" cy="63501"/>
          </a:xfrm>
          <a:prstGeom prst="rect">
            <a:avLst/>
          </a:prstGeom>
        </p:spPr>
      </p:pic>
      <p:grpSp>
        <p:nvGrpSpPr>
          <p:cNvPr id="139" name="Group 139"/>
          <p:cNvGrpSpPr/>
          <p:nvPr/>
        </p:nvGrpSpPr>
        <p:grpSpPr>
          <a:xfrm>
            <a:off x="7750672" y="3479800"/>
            <a:ext cx="4366454" cy="4118232"/>
            <a:chOff x="0" y="0"/>
            <a:chExt cx="4366452" cy="4118231"/>
          </a:xfrm>
        </p:grpSpPr>
        <p:pic>
          <p:nvPicPr>
            <p:cNvPr id="138" name="pasted-image.png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12700" y="355600"/>
              <a:ext cx="4341053" cy="3648332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37" name=""/>
            <p:cNvPicPr>
              <a:picLocks noChangeAspect="0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0" y="0"/>
              <a:ext cx="4366453" cy="4118232"/>
            </a:xfrm>
            <a:prstGeom prst="rect">
              <a:avLst/>
            </a:prstGeom>
            <a:effectLst/>
          </p:spPr>
        </p:pic>
      </p:grpSp>
      <p:grpSp>
        <p:nvGrpSpPr>
          <p:cNvPr id="142" name="Group 142"/>
          <p:cNvGrpSpPr/>
          <p:nvPr/>
        </p:nvGrpSpPr>
        <p:grpSpPr>
          <a:xfrm>
            <a:off x="8204200" y="7537450"/>
            <a:ext cx="2286000" cy="1384300"/>
            <a:chOff x="0" y="0"/>
            <a:chExt cx="2286000" cy="1384300"/>
          </a:xfrm>
        </p:grpSpPr>
        <p:pic>
          <p:nvPicPr>
            <p:cNvPr id="141" name="pasted-image.png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0" y="0"/>
              <a:ext cx="2286000" cy="1384300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40" name=""/>
            <p:cNvPicPr>
              <a:picLocks noChangeAspect="0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0" y="0"/>
              <a:ext cx="2286000" cy="1384300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动态Mapping</a:t>
            </a:r>
          </a:p>
        </p:txBody>
      </p:sp>
      <p:sp>
        <p:nvSpPr>
          <p:cNvPr id="145" name="Shape 145"/>
          <p:cNvSpPr/>
          <p:nvPr>
            <p:ph type="sldNum" sz="quarter" idx="2"/>
          </p:nvPr>
        </p:nvSpPr>
        <p:spPr>
          <a:xfrm>
            <a:off x="6373036" y="9258300"/>
            <a:ext cx="261977" cy="4191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46" name="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64965" y="1752599"/>
            <a:ext cx="3346108" cy="2540002"/>
          </a:xfrm>
          <a:prstGeom prst="rect">
            <a:avLst/>
          </a:prstGeom>
          <a:effectLst>
            <a:outerShdw sx="100000" sy="100000" kx="0" ky="0" algn="b" rotWithShape="0" blurRad="25400" dist="12700" dir="4920000">
              <a:srgbClr val="FFFFFF">
                <a:alpha val="50000"/>
              </a:srgbClr>
            </a:outerShdw>
          </a:effectLst>
        </p:spPr>
      </p:pic>
      <p:grpSp>
        <p:nvGrpSpPr>
          <p:cNvPr id="149" name="Group 149"/>
          <p:cNvGrpSpPr/>
          <p:nvPr/>
        </p:nvGrpSpPr>
        <p:grpSpPr>
          <a:xfrm>
            <a:off x="1587512" y="4025900"/>
            <a:ext cx="3717014" cy="5380761"/>
            <a:chOff x="0" y="0"/>
            <a:chExt cx="3717012" cy="5380760"/>
          </a:xfrm>
        </p:grpSpPr>
        <p:pic>
          <p:nvPicPr>
            <p:cNvPr id="148" name="pasted-imag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2700" y="355600"/>
              <a:ext cx="3691613" cy="4910861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47" name=""/>
            <p:cNvPicPr>
              <a:picLocks noChangeAspect="0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3717013" cy="5380761"/>
            </a:xfrm>
            <a:prstGeom prst="rect">
              <a:avLst/>
            </a:prstGeom>
            <a:effectLst/>
          </p:spPr>
        </p:pic>
      </p:grpSp>
      <p:sp>
        <p:nvSpPr>
          <p:cNvPr id="150" name="Shape 150"/>
          <p:cNvSpPr/>
          <p:nvPr/>
        </p:nvSpPr>
        <p:spPr>
          <a:xfrm>
            <a:off x="6121653" y="2080583"/>
            <a:ext cx="6116486" cy="48431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395111" indent="-395111" algn="l">
              <a:lnSpc>
                <a:spcPct val="120000"/>
              </a:lnSpc>
              <a:buSzPct val="75000"/>
              <a:buChar char="•"/>
              <a:defRPr sz="1900"/>
            </a:pPr>
            <a:r>
              <a:t>如果不设置mapping，依然可以索引数据</a:t>
            </a:r>
          </a:p>
          <a:p>
            <a:pPr marL="395111" indent="-395111" algn="l">
              <a:lnSpc>
                <a:spcPct val="120000"/>
              </a:lnSpc>
              <a:buSzPct val="75000"/>
              <a:buChar char="•"/>
              <a:defRPr sz="1900"/>
            </a:pPr>
            <a:r>
              <a:t>ES根据收到的</a:t>
            </a:r>
            <a:r>
              <a:rPr>
                <a:solidFill>
                  <a:srgbClr val="FF2600"/>
                </a:solidFill>
              </a:rPr>
              <a:t>第一条</a:t>
            </a:r>
            <a:r>
              <a:t>数据json字段类型，自动添加mapping设置</a:t>
            </a:r>
          </a:p>
          <a:p>
            <a:pPr marL="395111" indent="-395111" algn="l">
              <a:lnSpc>
                <a:spcPct val="120000"/>
              </a:lnSpc>
              <a:buSzPct val="75000"/>
              <a:buChar char="•"/>
              <a:defRPr sz="1900">
                <a:solidFill>
                  <a:schemeClr val="accent6">
                    <a:hueOff val="-367287"/>
                    <a:satOff val="-1378"/>
                    <a:lumOff val="-21960"/>
                  </a:schemeClr>
                </a:solidFill>
              </a:defRPr>
            </a:pPr>
            <a:r>
              <a:t>动态mapping可以通过一些规则(rule)的设置来减少自动监测的出错，比如可以规定日期类型的格式等等，研究这些规则需要耗费一些精力！</a:t>
            </a:r>
          </a:p>
          <a:p>
            <a:pPr marL="395111" indent="-395111" algn="l">
              <a:lnSpc>
                <a:spcPct val="120000"/>
              </a:lnSpc>
              <a:buSzPct val="75000"/>
              <a:buChar char="•"/>
              <a:defRPr sz="1900"/>
            </a:pPr>
            <a:r>
              <a:t>动态mapping看起来很有吸引力，但是管理的数据类型多了会给集群管理设置很多陷阱</a:t>
            </a:r>
          </a:p>
          <a:p>
            <a:pPr lvl="1" marL="839611" indent="-395111" algn="l">
              <a:lnSpc>
                <a:spcPct val="120000"/>
              </a:lnSpc>
              <a:buSzPct val="75000"/>
              <a:buChar char="•"/>
              <a:defRPr sz="1900"/>
            </a:pPr>
            <a:r>
              <a:t>比如垃圾数据引起错误的mapping设置</a:t>
            </a:r>
          </a:p>
          <a:p>
            <a:pPr lvl="1" marL="839611" indent="-395111" algn="l">
              <a:lnSpc>
                <a:spcPct val="120000"/>
              </a:lnSpc>
              <a:buSzPct val="75000"/>
              <a:buChar char="•"/>
              <a:defRPr sz="1900"/>
            </a:pPr>
            <a:r>
              <a:t>字段类型不够优化</a:t>
            </a:r>
          </a:p>
          <a:p>
            <a:pPr marL="395111" indent="-395111" algn="l">
              <a:lnSpc>
                <a:spcPct val="120000"/>
              </a:lnSpc>
              <a:buSzPct val="75000"/>
              <a:buChar char="•"/>
              <a:defRPr sz="1900"/>
            </a:pPr>
            <a:r>
              <a:t>生产环境强烈建议禁用动态mapping，预先定义好数据结构精细化管理字段类型</a:t>
            </a:r>
          </a:p>
        </p:txBody>
      </p:sp>
      <p:pic>
        <p:nvPicPr>
          <p:cNvPr id="151" name="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 rot="20863618">
            <a:off x="4231485" y="5451571"/>
            <a:ext cx="2502628" cy="299399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索引的删除</a:t>
            </a:r>
          </a:p>
        </p:txBody>
      </p:sp>
      <p:sp>
        <p:nvSpPr>
          <p:cNvPr id="155" name="Shape 155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28929" indent="-328929" defTabSz="432308">
              <a:spcBef>
                <a:spcPts val="2300"/>
              </a:spcBef>
              <a:defRPr sz="2664">
                <a:effectLst>
                  <a:outerShdw sx="100000" sy="100000" kx="0" ky="0" algn="b" rotWithShape="0" blurRad="18796" dist="18796" dir="5520000">
                    <a:srgbClr val="FFFFFF">
                      <a:alpha val="71999"/>
                    </a:srgbClr>
                  </a:outerShdw>
                </a:effectLst>
              </a:defRPr>
            </a:pPr>
            <a:r>
              <a:t>删除单个索引</a:t>
            </a:r>
          </a:p>
          <a:p>
            <a:pPr lvl="1" marL="657859" indent="-328929" defTabSz="432308">
              <a:spcBef>
                <a:spcPts val="2300"/>
              </a:spcBef>
              <a:defRPr sz="2664">
                <a:effectLst>
                  <a:outerShdw sx="100000" sy="100000" kx="0" ky="0" algn="b" rotWithShape="0" blurRad="18796" dist="18796" dir="5520000">
                    <a:srgbClr val="FFFFFF">
                      <a:alpha val="71999"/>
                    </a:srgbClr>
                  </a:outerShdw>
                </a:effectLst>
              </a:defRPr>
            </a:pPr>
            <a:r>
              <a:t>DELETE /my_index</a:t>
            </a:r>
          </a:p>
          <a:p>
            <a:pPr marL="328929" indent="-328929" defTabSz="432308">
              <a:spcBef>
                <a:spcPts val="2300"/>
              </a:spcBef>
              <a:defRPr sz="2664">
                <a:effectLst>
                  <a:outerShdw sx="100000" sy="100000" kx="0" ky="0" algn="b" rotWithShape="0" blurRad="18796" dist="18796" dir="5520000">
                    <a:srgbClr val="FFFFFF">
                      <a:alpha val="71999"/>
                    </a:srgbClr>
                  </a:outerShdw>
                </a:effectLst>
              </a:defRPr>
            </a:pPr>
            <a:r>
              <a:t>删除多个索引</a:t>
            </a:r>
          </a:p>
          <a:p>
            <a:pPr lvl="1" marL="657859" indent="-328929" defTabSz="432308">
              <a:spcBef>
                <a:spcPts val="2300"/>
              </a:spcBef>
              <a:defRPr sz="2664">
                <a:effectLst>
                  <a:outerShdw sx="100000" sy="100000" kx="0" ky="0" algn="b" rotWithShape="0" blurRad="18796" dist="18796" dir="5520000">
                    <a:srgbClr val="FFFFFF">
                      <a:alpha val="71999"/>
                    </a:srgbClr>
                  </a:outerShdw>
                </a:effectLst>
              </a:defRPr>
            </a:pPr>
            <a:r>
              <a:t>DELETE /index_one,index_two</a:t>
            </a:r>
          </a:p>
          <a:p>
            <a:pPr lvl="1" marL="657859" indent="-328929" defTabSz="432308">
              <a:spcBef>
                <a:spcPts val="2300"/>
              </a:spcBef>
              <a:defRPr sz="2664">
                <a:effectLst>
                  <a:outerShdw sx="100000" sy="100000" kx="0" ky="0" algn="b" rotWithShape="0" blurRad="18796" dist="18796" dir="5520000">
                    <a:srgbClr val="FFFFFF">
                      <a:alpha val="71999"/>
                    </a:srgbClr>
                  </a:outerShdw>
                </a:effectLst>
              </a:defRPr>
            </a:pPr>
            <a:r>
              <a:t>DELETE /index_*</a:t>
            </a:r>
          </a:p>
          <a:p>
            <a:pPr marL="328929" indent="-328929" defTabSz="432308">
              <a:spcBef>
                <a:spcPts val="2300"/>
              </a:spcBef>
              <a:defRPr sz="2664">
                <a:solidFill>
                  <a:srgbClr val="FF2600"/>
                </a:solidFill>
                <a:effectLst>
                  <a:outerShdw sx="100000" sy="100000" kx="0" ky="0" algn="b" rotWithShape="0" blurRad="18796" dist="18796" dir="5520000">
                    <a:srgbClr val="FFFFFF">
                      <a:alpha val="71999"/>
                    </a:srgbClr>
                  </a:outerShdw>
                </a:effectLst>
              </a:defRPr>
            </a:pPr>
            <a:r>
              <a:t>删除所有索引</a:t>
            </a:r>
          </a:p>
          <a:p>
            <a:pPr lvl="1" marL="657859" indent="-328929" defTabSz="432308">
              <a:spcBef>
                <a:spcPts val="2300"/>
              </a:spcBef>
              <a:defRPr sz="2664">
                <a:solidFill>
                  <a:srgbClr val="FF2600"/>
                </a:solidFill>
                <a:effectLst>
                  <a:outerShdw sx="100000" sy="100000" kx="0" ky="0" algn="b" rotWithShape="0" blurRad="18796" dist="18796" dir="5520000">
                    <a:srgbClr val="FFFFFF">
                      <a:alpha val="71999"/>
                    </a:srgbClr>
                  </a:outerShdw>
                </a:effectLst>
              </a:defRPr>
            </a:pPr>
            <a:r>
              <a:t>DELETE /_all</a:t>
            </a:r>
          </a:p>
          <a:p>
            <a:pPr lvl="1" marL="657859" indent="-328929" defTabSz="432308">
              <a:spcBef>
                <a:spcPts val="2300"/>
              </a:spcBef>
              <a:defRPr sz="2664">
                <a:solidFill>
                  <a:srgbClr val="FF2600"/>
                </a:solidFill>
                <a:effectLst>
                  <a:outerShdw sx="100000" sy="100000" kx="0" ky="0" algn="b" rotWithShape="0" blurRad="18796" dist="18796" dir="5520000">
                    <a:srgbClr val="FFFFFF">
                      <a:alpha val="71999"/>
                    </a:srgbClr>
                  </a:outerShdw>
                </a:effectLst>
              </a:defRPr>
            </a:pPr>
            <a:r>
              <a:t>DELETE /*</a:t>
            </a:r>
          </a:p>
        </p:txBody>
      </p:sp>
      <p:sp>
        <p:nvSpPr>
          <p:cNvPr id="156" name="Shape 156"/>
          <p:cNvSpPr/>
          <p:nvPr>
            <p:ph type="sldNum" sz="quarter" idx="2"/>
          </p:nvPr>
        </p:nvSpPr>
        <p:spPr>
          <a:xfrm>
            <a:off x="6373036" y="9258300"/>
            <a:ext cx="261977" cy="4191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57" name="Shape 157"/>
          <p:cNvSpPr/>
          <p:nvPr/>
        </p:nvSpPr>
        <p:spPr>
          <a:xfrm>
            <a:off x="5703366" y="6629807"/>
            <a:ext cx="5850136" cy="1446986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760000">
              <a:srgbClr val="FFFFFF">
                <a:alpha val="3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i="0" sz="2100">
                <a:solidFill>
                  <a:srgbClr val="3E3B39"/>
                </a:solidFill>
                <a:effectLst>
                  <a:outerShdw sx="100000" sy="100000" kx="0" ky="0" algn="b" rotWithShape="0" blurRad="25400" dist="12700" dir="4920000">
                    <a:srgbClr val="FFFFFF">
                      <a:alpha val="50000"/>
                    </a:srgbClr>
                  </a:outerShdw>
                </a:effectLst>
              </a:defRPr>
            </a:pPr>
            <a:r>
              <a:t>⚠️</a:t>
            </a:r>
          </a:p>
          <a:p>
            <a:pPr>
              <a:defRPr i="0" sz="1800">
                <a:solidFill>
                  <a:srgbClr val="F6F5F4"/>
                </a:solidFill>
                <a:effectLst>
                  <a:outerShdw sx="100000" sy="100000" kx="0" ky="0" algn="b" rotWithShape="0" blurRad="25400" dist="12700" dir="4920000">
                    <a:srgbClr val="FFFFFF">
                      <a:alpha val="50000"/>
                    </a:srgbClr>
                  </a:outerShdw>
                </a:effectLst>
              </a:defRPr>
            </a:pPr>
            <a:r>
              <a:t>删除所有索引是非常危险的操作，在elasticsearc.yml里设置action.destructive_requires_name: true可以禁用。生产环境一定要禁用！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Settings</a:t>
            </a:r>
          </a:p>
        </p:txBody>
      </p:sp>
      <p:sp>
        <p:nvSpPr>
          <p:cNvPr id="160" name="Shape 160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235584" indent="-235584" defTabSz="309625">
              <a:spcBef>
                <a:spcPts val="1600"/>
              </a:spcBef>
              <a:defRPr sz="1907">
                <a:effectLst>
                  <a:outerShdw sx="100000" sy="100000" kx="0" ky="0" algn="b" rotWithShape="0" blurRad="13461" dist="13461" dir="5520000">
                    <a:srgbClr val="FFFFFF">
                      <a:alpha val="71999"/>
                    </a:srgbClr>
                  </a:outerShdw>
                </a:effectLst>
              </a:defRPr>
            </a:pPr>
            <a:r>
              <a:t>索引的设置分为静态(static)和动态(dynamic)</a:t>
            </a:r>
          </a:p>
          <a:p>
            <a:pPr marL="235584" indent="-235584" defTabSz="309625">
              <a:spcBef>
                <a:spcPts val="1600"/>
              </a:spcBef>
              <a:defRPr sz="1907">
                <a:effectLst>
                  <a:outerShdw sx="100000" sy="100000" kx="0" ky="0" algn="b" rotWithShape="0" blurRad="13461" dist="13461" dir="5520000">
                    <a:srgbClr val="FFFFFF">
                      <a:alpha val="71999"/>
                    </a:srgbClr>
                  </a:outerShdw>
                </a:effectLst>
              </a:defRPr>
            </a:pPr>
            <a:r>
              <a:t>静态设置只能在索引创建的时候，或者对于已经关闭(closed)的索引来做</a:t>
            </a:r>
          </a:p>
          <a:p>
            <a:pPr marL="235584" indent="-235584" defTabSz="309625">
              <a:spcBef>
                <a:spcPts val="1600"/>
              </a:spcBef>
              <a:defRPr sz="1907">
                <a:effectLst>
                  <a:outerShdw sx="100000" sy="100000" kx="0" ky="0" algn="b" rotWithShape="0" blurRad="13461" dist="13461" dir="5520000">
                    <a:srgbClr val="FFFFFF">
                      <a:alpha val="71999"/>
                    </a:srgbClr>
                  </a:outerShdw>
                </a:effectLst>
              </a:defRPr>
            </a:pPr>
            <a:r>
              <a:t>动态设置可以通过索引update settings API随时更改</a:t>
            </a:r>
          </a:p>
          <a:p>
            <a:pPr marL="235584" indent="-235584" defTabSz="309625">
              <a:spcBef>
                <a:spcPts val="1600"/>
              </a:spcBef>
              <a:defRPr sz="1907">
                <a:effectLst>
                  <a:outerShdw sx="100000" sy="100000" kx="0" ky="0" algn="b" rotWithShape="0" blurRad="13461" dist="13461" dir="5520000">
                    <a:srgbClr val="FFFFFF">
                      <a:alpha val="71999"/>
                    </a:srgbClr>
                  </a:outerShdw>
                </a:effectLst>
              </a:defRPr>
            </a:pPr>
            <a:r>
              <a:t>最重要的两个设置是shard数量和副本数量</a:t>
            </a:r>
          </a:p>
          <a:p>
            <a:pPr marL="0" indent="0" defTabSz="309625">
              <a:spcBef>
                <a:spcPts val="1600"/>
              </a:spcBef>
              <a:buSzTx/>
              <a:buNone/>
              <a:defRPr sz="1907">
                <a:effectLst>
                  <a:outerShdw sx="100000" sy="100000" kx="0" ky="0" algn="b" rotWithShape="0" blurRad="13461" dist="13461" dir="5520000">
                    <a:srgbClr val="FFFFFF">
                      <a:alpha val="71999"/>
                    </a:srgbClr>
                  </a:outerShdw>
                </a:effectLst>
              </a:defRPr>
            </a:pPr>
            <a:r>
              <a:t>PUT /my_temp_index</a:t>
            </a:r>
          </a:p>
          <a:p>
            <a:pPr marL="0" indent="0" defTabSz="309625">
              <a:spcBef>
                <a:spcPts val="1600"/>
              </a:spcBef>
              <a:buSzTx/>
              <a:buNone/>
              <a:defRPr sz="1907">
                <a:effectLst>
                  <a:outerShdw sx="100000" sy="100000" kx="0" ky="0" algn="b" rotWithShape="0" blurRad="13461" dist="13461" dir="5520000">
                    <a:srgbClr val="FFFFFF">
                      <a:alpha val="71999"/>
                    </a:srgbClr>
                  </a:outerShdw>
                </a:effectLst>
              </a:defRPr>
            </a:pPr>
            <a:r>
              <a:t>{</a:t>
            </a:r>
          </a:p>
          <a:p>
            <a:pPr marL="0" indent="0" defTabSz="309625">
              <a:spcBef>
                <a:spcPts val="1600"/>
              </a:spcBef>
              <a:buSzTx/>
              <a:buNone/>
              <a:defRPr sz="1907">
                <a:effectLst>
                  <a:outerShdw sx="100000" sy="100000" kx="0" ky="0" algn="b" rotWithShape="0" blurRad="13461" dist="13461" dir="5520000">
                    <a:srgbClr val="FFFFFF">
                      <a:alpha val="71999"/>
                    </a:srgbClr>
                  </a:outerShdw>
                </a:effectLst>
              </a:defRPr>
            </a:pPr>
            <a:r>
              <a:t>    "settings": {</a:t>
            </a:r>
          </a:p>
          <a:p>
            <a:pPr marL="0" indent="0" defTabSz="309625">
              <a:spcBef>
                <a:spcPts val="1600"/>
              </a:spcBef>
              <a:buSzTx/>
              <a:buNone/>
              <a:defRPr sz="1907">
                <a:effectLst>
                  <a:outerShdw sx="100000" sy="100000" kx="0" ky="0" algn="b" rotWithShape="0" blurRad="13461" dist="13461" dir="5520000">
                    <a:srgbClr val="FFFFFF">
                      <a:alpha val="71999"/>
                    </a:srgbClr>
                  </a:outerShdw>
                </a:effectLst>
              </a:defRPr>
            </a:pPr>
            <a:r>
              <a:t>        "number_of_shards" :   1,</a:t>
            </a:r>
          </a:p>
          <a:p>
            <a:pPr marL="0" indent="0" defTabSz="309625">
              <a:spcBef>
                <a:spcPts val="1600"/>
              </a:spcBef>
              <a:buSzTx/>
              <a:buNone/>
              <a:defRPr sz="1907">
                <a:effectLst>
                  <a:outerShdw sx="100000" sy="100000" kx="0" ky="0" algn="b" rotWithShape="0" blurRad="13461" dist="13461" dir="5520000">
                    <a:srgbClr val="FFFFFF">
                      <a:alpha val="71999"/>
                    </a:srgbClr>
                  </a:outerShdw>
                </a:effectLst>
              </a:defRPr>
            </a:pPr>
            <a:r>
              <a:t>        "number_of_replicas" : 0</a:t>
            </a:r>
          </a:p>
          <a:p>
            <a:pPr marL="0" indent="0" defTabSz="309625">
              <a:spcBef>
                <a:spcPts val="1600"/>
              </a:spcBef>
              <a:buSzTx/>
              <a:buNone/>
              <a:defRPr sz="1907">
                <a:effectLst>
                  <a:outerShdw sx="100000" sy="100000" kx="0" ky="0" algn="b" rotWithShape="0" blurRad="13461" dist="13461" dir="5520000">
                    <a:srgbClr val="FFFFFF">
                      <a:alpha val="71999"/>
                    </a:srgbClr>
                  </a:outerShdw>
                </a:effectLst>
              </a:defRPr>
            </a:pPr>
            <a:r>
              <a:t>    }</a:t>
            </a:r>
          </a:p>
          <a:p>
            <a:pPr marL="0" indent="0" defTabSz="309625">
              <a:spcBef>
                <a:spcPts val="1600"/>
              </a:spcBef>
              <a:buSzTx/>
              <a:buNone/>
              <a:defRPr sz="1907">
                <a:effectLst>
                  <a:outerShdw sx="100000" sy="100000" kx="0" ky="0" algn="b" rotWithShape="0" blurRad="13461" dist="13461" dir="5520000">
                    <a:srgbClr val="FFFFFF">
                      <a:alpha val="71999"/>
                    </a:srgbClr>
                  </a:outerShdw>
                </a:effectLst>
              </a:defRPr>
            </a:pPr>
            <a:r>
              <a:t>}</a:t>
            </a:r>
          </a:p>
        </p:txBody>
      </p:sp>
      <p:sp>
        <p:nvSpPr>
          <p:cNvPr id="161" name="Shape 161"/>
          <p:cNvSpPr/>
          <p:nvPr>
            <p:ph type="sldNum" sz="quarter" idx="2"/>
          </p:nvPr>
        </p:nvSpPr>
        <p:spPr>
          <a:xfrm>
            <a:off x="6373036" y="9258300"/>
            <a:ext cx="261977" cy="4191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62" name="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19807399">
            <a:off x="4039131" y="5864682"/>
            <a:ext cx="2634025" cy="299399"/>
          </a:xfrm>
          <a:prstGeom prst="rect">
            <a:avLst/>
          </a:prstGeom>
        </p:spPr>
      </p:pic>
      <p:pic>
        <p:nvPicPr>
          <p:cNvPr id="164" name="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491782" y="4918938"/>
            <a:ext cx="4739762" cy="779324"/>
          </a:xfrm>
          <a:prstGeom prst="rect">
            <a:avLst/>
          </a:prstGeom>
          <a:effectLst>
            <a:outerShdw sx="100000" sy="100000" kx="0" ky="0" algn="b" rotWithShape="0" blurRad="25400" dist="12700" dir="4920000">
              <a:srgbClr val="FFFFFF">
                <a:alpha val="50000"/>
              </a:srgbClr>
            </a:outerShdw>
          </a:effectLst>
        </p:spPr>
      </p:pic>
      <p:pic>
        <p:nvPicPr>
          <p:cNvPr id="165" name="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606082" y="6495466"/>
            <a:ext cx="4739762" cy="1004468"/>
          </a:xfrm>
          <a:prstGeom prst="rect">
            <a:avLst/>
          </a:prstGeom>
          <a:effectLst>
            <a:outerShdw sx="100000" sy="100000" kx="0" ky="0" algn="b" rotWithShape="0" blurRad="25400" dist="12700" dir="4920000">
              <a:srgbClr val="FFFFFF">
                <a:alpha val="50000"/>
              </a:srgbClr>
            </a:outerShdw>
          </a:effectLst>
        </p:spPr>
      </p:pic>
      <p:pic>
        <p:nvPicPr>
          <p:cNvPr id="166" name="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 rot="21174053">
            <a:off x="4331047" y="6967511"/>
            <a:ext cx="2237511" cy="299400"/>
          </a:xfrm>
          <a:prstGeom prst="rect">
            <a:avLst/>
          </a:prstGeom>
        </p:spPr>
      </p:pic>
      <p:sp>
        <p:nvSpPr>
          <p:cNvPr id="168" name="Shape 168"/>
          <p:cNvSpPr/>
          <p:nvPr/>
        </p:nvSpPr>
        <p:spPr>
          <a:xfrm>
            <a:off x="8059877" y="7648577"/>
            <a:ext cx="3242222" cy="1282701"/>
          </a:xfrm>
          <a:prstGeom prst="rect">
            <a:avLst/>
          </a:prstGeom>
          <a:ln w="12700">
            <a:solidFill>
              <a:srgbClr val="575451">
                <a:alpha val="9000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1700"/>
            </a:pPr>
            <a:r>
              <a:t>PUT /my_temp_index/_settings</a:t>
            </a:r>
          </a:p>
          <a:p>
            <a:pPr algn="l">
              <a:defRPr sz="1700"/>
            </a:pPr>
            <a:r>
              <a:t>{</a:t>
            </a:r>
          </a:p>
          <a:p>
            <a:pPr algn="l">
              <a:defRPr sz="1700"/>
            </a:pPr>
            <a:r>
              <a:t>  "number_of_replicas": 1</a:t>
            </a:r>
          </a:p>
          <a:p>
            <a:pPr algn="l">
              <a:defRPr sz="1700"/>
            </a:pPr>
            <a:r>
              <a:t>}</a:t>
            </a:r>
          </a:p>
        </p:txBody>
      </p:sp>
      <p:sp>
        <p:nvSpPr>
          <p:cNvPr id="170" name="Shape 170"/>
          <p:cNvSpPr/>
          <p:nvPr/>
        </p:nvSpPr>
        <p:spPr>
          <a:xfrm>
            <a:off x="7198614" y="7463866"/>
            <a:ext cx="1137878" cy="13686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354" h="18337" fill="norm" stroke="1" extrusionOk="0">
                <a:moveTo>
                  <a:pt x="10618" y="16492"/>
                </a:moveTo>
                <a:cubicBezTo>
                  <a:pt x="-5246" y="21600"/>
                  <a:pt x="-3334" y="16103"/>
                  <a:pt x="16354" y="0"/>
                </a:cubicBezTo>
              </a:path>
            </a:pathLst>
          </a:custGeom>
          <a:ln w="12700">
            <a:solidFill>
              <a:srgbClr val="575451">
                <a:alpha val="90000"/>
              </a:srgbClr>
            </a:solidFill>
            <a:miter lim="400000"/>
          </a:ln>
          <a:effectLst>
            <a:outerShdw sx="100000" sy="100000" kx="0" ky="0" algn="b" rotWithShape="0" blurRad="25400" dist="25400" dir="5520000">
              <a:srgbClr val="FFFFFF">
                <a:alpha val="72000"/>
              </a:srgbClr>
            </a:outerShdw>
          </a:effectLst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Type陷阱</a:t>
            </a:r>
          </a:p>
        </p:txBody>
      </p:sp>
      <p:sp>
        <p:nvSpPr>
          <p:cNvPr id="173" name="Shape 17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28929" indent="-328929" defTabSz="432308">
              <a:spcBef>
                <a:spcPts val="2300"/>
              </a:spcBef>
              <a:defRPr sz="2664">
                <a:effectLst>
                  <a:outerShdw sx="100000" sy="100000" kx="0" ky="0" algn="b" rotWithShape="0" blurRad="18796" dist="18796" dir="5520000">
                    <a:srgbClr val="FFFFFF">
                      <a:alpha val="71999"/>
                    </a:srgbClr>
                  </a:outerShdw>
                </a:effectLst>
              </a:defRPr>
            </a:pPr>
            <a:r>
              <a:t>Type类同RDBMS里的Table</a:t>
            </a:r>
          </a:p>
          <a:p>
            <a:pPr marL="328929" indent="-328929" defTabSz="432308">
              <a:spcBef>
                <a:spcPts val="2300"/>
              </a:spcBef>
              <a:defRPr sz="2664">
                <a:effectLst>
                  <a:outerShdw sx="100000" sy="100000" kx="0" ky="0" algn="b" rotWithShape="0" blurRad="18796" dist="18796" dir="5520000">
                    <a:srgbClr val="FFFFFF">
                      <a:alpha val="71999"/>
                    </a:srgbClr>
                  </a:outerShdw>
                </a:effectLst>
              </a:defRPr>
            </a:pPr>
            <a:r>
              <a:t>但和Table又有显著的不同</a:t>
            </a:r>
          </a:p>
          <a:p>
            <a:pPr marL="328929" indent="-328929" defTabSz="432308">
              <a:spcBef>
                <a:spcPts val="2300"/>
              </a:spcBef>
              <a:defRPr sz="2664">
                <a:effectLst>
                  <a:outerShdw sx="100000" sy="100000" kx="0" ky="0" algn="b" rotWithShape="0" blurRad="18796" dist="18796" dir="5520000">
                    <a:srgbClr val="FFFFFF">
                      <a:alpha val="71999"/>
                    </a:srgbClr>
                  </a:outerShdw>
                </a:effectLst>
              </a:defRPr>
            </a:pPr>
            <a:r>
              <a:t>底层实现上Type仅仅是索引里一个特殊字段_type</a:t>
            </a:r>
          </a:p>
          <a:p>
            <a:pPr marL="328929" indent="-328929" defTabSz="432308">
              <a:spcBef>
                <a:spcPts val="2300"/>
              </a:spcBef>
              <a:defRPr sz="2664">
                <a:effectLst>
                  <a:outerShdw sx="100000" sy="100000" kx="0" ky="0" algn="b" rotWithShape="0" blurRad="18796" dist="18796" dir="5520000">
                    <a:srgbClr val="FFFFFF">
                      <a:alpha val="71999"/>
                    </a:srgbClr>
                  </a:outerShdw>
                </a:effectLst>
              </a:defRPr>
            </a:pPr>
            <a:r>
              <a:t>因此：</a:t>
            </a:r>
          </a:p>
          <a:p>
            <a:pPr lvl="1" marL="1090168" indent="-545084" defTabSz="432308">
              <a:spcBef>
                <a:spcPts val="2300"/>
              </a:spcBef>
              <a:buSzPct val="100000"/>
              <a:buAutoNum type="arabicPeriod" startAt="1"/>
              <a:defRPr sz="2664">
                <a:effectLst>
                  <a:outerShdw sx="100000" sy="100000" kx="0" ky="0" algn="b" rotWithShape="0" blurRad="18796" dist="18796" dir="5520000">
                    <a:srgbClr val="FFFFFF">
                      <a:alpha val="71999"/>
                    </a:srgbClr>
                  </a:outerShdw>
                </a:effectLst>
              </a:defRPr>
            </a:pPr>
            <a:r>
              <a:t>不同Type的数据要避免字段冲突。即有字段名称相同，但类型不同</a:t>
            </a:r>
          </a:p>
          <a:p>
            <a:pPr lvl="1" marL="1090168" indent="-545084" defTabSz="432308">
              <a:spcBef>
                <a:spcPts val="2300"/>
              </a:spcBef>
              <a:buSzPct val="100000"/>
              <a:buAutoNum type="arabicPeriod" startAt="1"/>
              <a:defRPr sz="2664">
                <a:effectLst>
                  <a:outerShdw sx="100000" sy="100000" kx="0" ky="0" algn="b" rotWithShape="0" blurRad="18796" dist="18796" dir="5520000">
                    <a:srgbClr val="FFFFFF">
                      <a:alpha val="71999"/>
                    </a:srgbClr>
                  </a:outerShdw>
                </a:effectLst>
              </a:defRPr>
            </a:pPr>
            <a:r>
              <a:t>Type不适合存放类型几乎完全不同的数据，否则造成索引字段稀疏，降低性能，浪费存储空间。 此时应该考虑将数据放到不同的索引里。</a:t>
            </a:r>
          </a:p>
        </p:txBody>
      </p:sp>
      <p:sp>
        <p:nvSpPr>
          <p:cNvPr id="174" name="Shape 174"/>
          <p:cNvSpPr/>
          <p:nvPr>
            <p:ph type="sldNum" sz="quarter" idx="2"/>
          </p:nvPr>
        </p:nvSpPr>
        <p:spPr>
          <a:xfrm>
            <a:off x="6373036" y="9258300"/>
            <a:ext cx="261977" cy="4191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Mapping设置的结构</a:t>
            </a:r>
          </a:p>
        </p:txBody>
      </p:sp>
      <p:sp>
        <p:nvSpPr>
          <p:cNvPr id="177" name="Shape 177"/>
          <p:cNvSpPr/>
          <p:nvPr>
            <p:ph type="body" sz="half" idx="1"/>
          </p:nvPr>
        </p:nvSpPr>
        <p:spPr>
          <a:xfrm>
            <a:off x="901700" y="2603500"/>
            <a:ext cx="11104365" cy="3405089"/>
          </a:xfrm>
          <a:prstGeom prst="rect">
            <a:avLst/>
          </a:prstGeom>
        </p:spPr>
        <p:txBody>
          <a:bodyPr/>
          <a:lstStyle/>
          <a:p>
            <a:pPr marL="0" indent="0" defTabSz="327152">
              <a:spcBef>
                <a:spcPts val="1700"/>
              </a:spcBef>
              <a:buSzTx/>
              <a:buNone/>
              <a:defRPr sz="2184">
                <a:effectLst>
                  <a:outerShdw sx="100000" sy="100000" kx="0" ky="0" algn="b" rotWithShape="0" blurRad="14224" dist="14224" dir="5520000">
                    <a:srgbClr val="FFFFFF">
                      <a:alpha val="71999"/>
                    </a:srgbClr>
                  </a:outerShdw>
                </a:effectLst>
              </a:defRPr>
            </a:pPr>
            <a:r>
              <a:t>一个Type的Mapping可以包含以下几个部分</a:t>
            </a:r>
          </a:p>
          <a:p>
            <a:pPr lvl="1" marL="497840" indent="-248920" defTabSz="327152">
              <a:spcBef>
                <a:spcPts val="1700"/>
              </a:spcBef>
              <a:defRPr sz="2184">
                <a:effectLst>
                  <a:outerShdw sx="100000" sy="100000" kx="0" ky="0" algn="b" rotWithShape="0" blurRad="14224" dist="14224" dir="5520000">
                    <a:srgbClr val="FFFFFF">
                      <a:alpha val="71999"/>
                    </a:srgbClr>
                  </a:outerShdw>
                </a:effectLst>
              </a:defRPr>
            </a:pPr>
            <a:r>
              <a:t>一些元数据设置，如_type, _id, _source, _all等</a:t>
            </a:r>
          </a:p>
          <a:p>
            <a:pPr lvl="1" marL="497840" indent="-248920" defTabSz="327152">
              <a:spcBef>
                <a:spcPts val="1700"/>
              </a:spcBef>
              <a:defRPr sz="2184">
                <a:effectLst>
                  <a:outerShdw sx="100000" sy="100000" kx="0" ky="0" algn="b" rotWithShape="0" blurRad="14224" dist="14224" dir="5520000">
                    <a:srgbClr val="FFFFFF">
                      <a:alpha val="71999"/>
                    </a:srgbClr>
                  </a:outerShdw>
                </a:effectLst>
              </a:defRPr>
            </a:pPr>
            <a:r>
              <a:t>properties:{}  文档包含的所有字段的数据类型设置</a:t>
            </a:r>
          </a:p>
          <a:p>
            <a:pPr lvl="1" marL="497840" indent="-248920" defTabSz="327152">
              <a:spcBef>
                <a:spcPts val="1700"/>
              </a:spcBef>
              <a:defRPr sz="2184">
                <a:effectLst>
                  <a:outerShdw sx="100000" sy="100000" kx="0" ky="0" algn="b" rotWithShape="0" blurRad="14224" dist="14224" dir="5520000">
                    <a:srgbClr val="FFFFFF">
                      <a:alpha val="71999"/>
                    </a:srgbClr>
                  </a:outerShdw>
                </a:effectLst>
              </a:defRPr>
            </a:pPr>
            <a:r>
              <a:t>关于动态监测新字段的一些设置，如analyzer, dynamic_date_formats, dynamic_template等</a:t>
            </a:r>
          </a:p>
          <a:p>
            <a:pPr lvl="1" marL="497840" indent="-248920" defTabSz="327152">
              <a:spcBef>
                <a:spcPts val="1700"/>
              </a:spcBef>
              <a:defRPr sz="2184">
                <a:effectLst>
                  <a:outerShdw sx="100000" sy="100000" kx="0" ky="0" algn="b" rotWithShape="0" blurRad="14224" dist="14224" dir="5520000">
                    <a:srgbClr val="FFFFFF">
                      <a:alpha val="71999"/>
                    </a:srgbClr>
                  </a:outerShdw>
                </a:effectLst>
              </a:defRPr>
            </a:pPr>
            <a:r>
              <a:t>其他一些用来控制object类型的设置，比如enabled, dynamic, include_in_all等</a:t>
            </a:r>
          </a:p>
        </p:txBody>
      </p:sp>
      <p:sp>
        <p:nvSpPr>
          <p:cNvPr id="178" name="Shape 178"/>
          <p:cNvSpPr/>
          <p:nvPr>
            <p:ph type="sldNum" sz="quarter" idx="2"/>
          </p:nvPr>
        </p:nvSpPr>
        <p:spPr>
          <a:xfrm>
            <a:off x="6373036" y="9258300"/>
            <a:ext cx="261977" cy="4191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79" name="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65346" y="6938523"/>
            <a:ext cx="8274108" cy="1389843"/>
          </a:xfrm>
          <a:prstGeom prst="rect">
            <a:avLst/>
          </a:prstGeom>
          <a:effectLst>
            <a:outerShdw sx="100000" sy="100000" kx="0" ky="0" algn="b" rotWithShape="0" blurRad="25400" dist="12700" dir="4920000">
              <a:srgbClr val="FFFFFF">
                <a:alpha val="5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_source</a:t>
            </a:r>
          </a:p>
        </p:txBody>
      </p:sp>
      <p:sp>
        <p:nvSpPr>
          <p:cNvPr id="182" name="Shape 182"/>
          <p:cNvSpPr/>
          <p:nvPr>
            <p:ph type="body" sz="half" idx="1"/>
          </p:nvPr>
        </p:nvSpPr>
        <p:spPr>
          <a:xfrm>
            <a:off x="762000" y="1978124"/>
            <a:ext cx="6929289" cy="5797352"/>
          </a:xfrm>
          <a:prstGeom prst="rect">
            <a:avLst/>
          </a:prstGeom>
        </p:spPr>
        <p:txBody>
          <a:bodyPr/>
          <a:lstStyle/>
          <a:p>
            <a:pPr marL="444500" indent="-444500">
              <a:defRPr sz="2400"/>
            </a:pPr>
            <a:r>
              <a:t>用于保存原始的json文档(压缩)</a:t>
            </a:r>
          </a:p>
          <a:p>
            <a:pPr marL="444500" indent="-444500">
              <a:defRPr sz="2400"/>
            </a:pPr>
            <a:r>
              <a:t>搜索结果可以从_source里获取指定字段</a:t>
            </a:r>
          </a:p>
          <a:p>
            <a:pPr marL="444500" indent="-444500">
              <a:defRPr sz="2400"/>
            </a:pPr>
            <a:r>
              <a:t>_source默认是enabled的</a:t>
            </a:r>
          </a:p>
          <a:p>
            <a:pPr marL="444500" indent="-444500">
              <a:defRPr sz="2400"/>
            </a:pPr>
            <a:r>
              <a:t>对于只需通过搜索获得Doc ID，或者做聚合，无需获取原始文档的场景，可以在mapping里设置”_source”:{“enabled”: false}，节省磁盘空间</a:t>
            </a:r>
          </a:p>
        </p:txBody>
      </p:sp>
      <p:sp>
        <p:nvSpPr>
          <p:cNvPr id="183" name="Shape 183"/>
          <p:cNvSpPr/>
          <p:nvPr>
            <p:ph type="sldNum" sz="quarter" idx="2"/>
          </p:nvPr>
        </p:nvSpPr>
        <p:spPr>
          <a:xfrm>
            <a:off x="6373036" y="9258300"/>
            <a:ext cx="261977" cy="4191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84" name="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327580" y="2863849"/>
            <a:ext cx="3606064" cy="1816102"/>
          </a:xfrm>
          <a:prstGeom prst="rect">
            <a:avLst/>
          </a:prstGeom>
          <a:effectLst>
            <a:outerShdw sx="100000" sy="100000" kx="0" ky="0" algn="b" rotWithShape="0" blurRad="25400" dist="12700" dir="4920000">
              <a:srgbClr val="FFFFFF">
                <a:alpha val="50000"/>
              </a:srgbClr>
            </a:outerShdw>
          </a:effectLst>
        </p:spPr>
      </p:pic>
      <p:pic>
        <p:nvPicPr>
          <p:cNvPr id="185" name="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21151020">
            <a:off x="6703866" y="4051934"/>
            <a:ext cx="2048460" cy="299399"/>
          </a:xfrm>
          <a:prstGeom prst="rect">
            <a:avLst/>
          </a:prstGeom>
        </p:spPr>
      </p:pic>
      <p:pic>
        <p:nvPicPr>
          <p:cNvPr id="187" name="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733345" y="5283199"/>
            <a:ext cx="2794534" cy="3149602"/>
          </a:xfrm>
          <a:prstGeom prst="rect">
            <a:avLst/>
          </a:prstGeom>
          <a:effectLst>
            <a:outerShdw sx="100000" sy="100000" kx="0" ky="0" algn="b" rotWithShape="0" blurRad="25400" dist="12700" dir="4920000">
              <a:srgbClr val="FFFFFF">
                <a:alpha val="50000"/>
              </a:srgbClr>
            </a:outerShdw>
          </a:effectLst>
        </p:spPr>
      </p:pic>
      <p:pic>
        <p:nvPicPr>
          <p:cNvPr id="188" name="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 rot="1505506">
            <a:off x="7430733" y="6420331"/>
            <a:ext cx="2344947" cy="2994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theme/_rels/theme1.xml.rels><?xml version="1.0" encoding="UTF-8" standalone="yes"?><Relationships xmlns="http://schemas.openxmlformats.org/package/2006/relationships"><Relationship Id="rId1" Type="http://schemas.openxmlformats.org/officeDocument/2006/relationships/image" Target="../media/image2.png"/></Relationships>

</file>

<file path=ppt/theme/_rels/theme2.xml.rels><?xml version="1.0" encoding="UTF-8" standalone="yes"?><Relationships xmlns="http://schemas.openxmlformats.org/package/2006/relationships"><Relationship Id="rId1" Type="http://schemas.openxmlformats.org/officeDocument/2006/relationships/image" Target="../media/image2.png"/></Relationships>

</file>

<file path=ppt/theme/theme1.xml><?xml version="1.0" encoding="utf-8"?>
<a:theme xmlns:a="http://schemas.openxmlformats.org/drawingml/2006/main" xmlns:r="http://schemas.openxmlformats.org/officeDocument/2006/relationships" name="New_Template5">
  <a:themeElements>
    <a:clrScheme name="New_Template5">
      <a:dk1>
        <a:srgbClr val="5E524C"/>
      </a:dk1>
      <a:lt1>
        <a:srgbClr val="12455E"/>
      </a:lt1>
      <a:dk2>
        <a:srgbClr val="615E5A"/>
      </a:dk2>
      <a:lt2>
        <a:srgbClr val="C8C1B8"/>
      </a:lt2>
      <a:accent1>
        <a:srgbClr val="899DBD"/>
      </a:accent1>
      <a:accent2>
        <a:srgbClr val="74A198"/>
      </a:accent2>
      <a:accent3>
        <a:srgbClr val="8A9759"/>
      </a:accent3>
      <a:accent4>
        <a:srgbClr val="CBA466"/>
      </a:accent4>
      <a:accent5>
        <a:srgbClr val="BB7B3F"/>
      </a:accent5>
      <a:accent6>
        <a:srgbClr val="BA6C5B"/>
      </a:accent6>
      <a:hlink>
        <a:srgbClr val="0000FF"/>
      </a:hlink>
      <a:folHlink>
        <a:srgbClr val="FF00FF"/>
      </a:folHlink>
    </a:clrScheme>
    <a:fontScheme name="New_Template5">
      <a:majorFont>
        <a:latin typeface="Avenir Next"/>
        <a:ea typeface="Avenir Next"/>
        <a:cs typeface="Avenir Next"/>
      </a:majorFont>
      <a:minorFont>
        <a:latin typeface="Avenir Next"/>
        <a:ea typeface="Avenir Next"/>
        <a:cs typeface="Avenir Next"/>
      </a:minorFont>
    </a:fontScheme>
    <a:fmtScheme name="New_Template5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760000">
              <a:srgbClr val="FFFFFF">
                <a:alpha val="3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760000">
              <a:srgbClr val="FFFFFF">
                <a:alpha val="3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760000">
              <a:srgbClr val="FFFFFF">
                <a:alpha val="3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760000">
            <a:srgbClr val="FFFFFF">
              <a:alpha val="3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000" u="none" kumimoji="0" normalizeH="0">
            <a:ln>
              <a:noFill/>
            </a:ln>
            <a:solidFill>
              <a:srgbClr val="3E3B39"/>
            </a:solidFill>
            <a:effectLst>
              <a:outerShdw sx="100000" sy="100000" kx="0" ky="0" algn="b" rotWithShape="0" blurRad="25400" dist="12700" dir="4920000">
                <a:srgbClr val="FFFFFF">
                  <a:alpha val="50000"/>
                </a:srgbClr>
              </a:outerShdw>
            </a:effectLst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rgbClr val="575451">
              <a:alpha val="90000"/>
            </a:srgbClr>
          </a:solidFill>
          <a:prstDash val="solid"/>
          <a:miter lim="400000"/>
        </a:ln>
        <a:effectLst>
          <a:outerShdw sx="100000" sy="100000" kx="0" ky="0" algn="b" rotWithShape="0" blurRad="25400" dist="25400" dir="5520000">
            <a:srgbClr val="FFFFFF">
              <a:alpha val="72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1" spc="0" strike="noStrike" sz="3200" u="none" kumimoji="0" normalizeH="0">
            <a:ln>
              <a:noFill/>
            </a:ln>
            <a:solidFill>
              <a:srgbClr val="5E524C"/>
            </a:solidFill>
            <a:effectLst>
              <a:outerShdw sx="100000" sy="100000" kx="0" ky="0" algn="b" rotWithShape="0" blurRad="25400" dist="25400" dir="5520000">
                <a:srgbClr val="FFFFFF">
                  <a:alpha val="71999"/>
                </a:srgbClr>
              </a:outerShdw>
            </a:effectLst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New_Template5">
  <a:themeElements>
    <a:clrScheme name="New_Template5">
      <a:dk1>
        <a:srgbClr val="000000"/>
      </a:dk1>
      <a:lt1>
        <a:srgbClr val="FFFFFF"/>
      </a:lt1>
      <a:dk2>
        <a:srgbClr val="615E5A"/>
      </a:dk2>
      <a:lt2>
        <a:srgbClr val="C8C1B8"/>
      </a:lt2>
      <a:accent1>
        <a:srgbClr val="899DBD"/>
      </a:accent1>
      <a:accent2>
        <a:srgbClr val="74A198"/>
      </a:accent2>
      <a:accent3>
        <a:srgbClr val="8A9759"/>
      </a:accent3>
      <a:accent4>
        <a:srgbClr val="CBA466"/>
      </a:accent4>
      <a:accent5>
        <a:srgbClr val="BB7B3F"/>
      </a:accent5>
      <a:accent6>
        <a:srgbClr val="BA6C5B"/>
      </a:accent6>
      <a:hlink>
        <a:srgbClr val="0000FF"/>
      </a:hlink>
      <a:folHlink>
        <a:srgbClr val="FF00FF"/>
      </a:folHlink>
    </a:clrScheme>
    <a:fontScheme name="New_Template5">
      <a:majorFont>
        <a:latin typeface="Avenir Next"/>
        <a:ea typeface="Avenir Next"/>
        <a:cs typeface="Avenir Next"/>
      </a:majorFont>
      <a:minorFont>
        <a:latin typeface="Avenir Next"/>
        <a:ea typeface="Avenir Next"/>
        <a:cs typeface="Avenir Next"/>
      </a:minorFont>
    </a:fontScheme>
    <a:fmtScheme name="New_Template5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760000">
              <a:srgbClr val="FFFFFF">
                <a:alpha val="3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760000">
              <a:srgbClr val="FFFFFF">
                <a:alpha val="3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760000">
              <a:srgbClr val="FFFFFF">
                <a:alpha val="3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760000">
            <a:srgbClr val="FFFFFF">
              <a:alpha val="3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000" u="none" kumimoji="0" normalizeH="0">
            <a:ln>
              <a:noFill/>
            </a:ln>
            <a:solidFill>
              <a:srgbClr val="3E3B39"/>
            </a:solidFill>
            <a:effectLst>
              <a:outerShdw sx="100000" sy="100000" kx="0" ky="0" algn="b" rotWithShape="0" blurRad="25400" dist="12700" dir="4920000">
                <a:srgbClr val="FFFFFF">
                  <a:alpha val="50000"/>
                </a:srgbClr>
              </a:outerShdw>
            </a:effectLst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rgbClr val="575451">
              <a:alpha val="90000"/>
            </a:srgbClr>
          </a:solidFill>
          <a:prstDash val="solid"/>
          <a:miter lim="400000"/>
        </a:ln>
        <a:effectLst>
          <a:outerShdw sx="100000" sy="100000" kx="0" ky="0" algn="b" rotWithShape="0" blurRad="25400" dist="25400" dir="5520000">
            <a:srgbClr val="FFFFFF">
              <a:alpha val="72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1" spc="0" strike="noStrike" sz="3200" u="none" kumimoji="0" normalizeH="0">
            <a:ln>
              <a:noFill/>
            </a:ln>
            <a:solidFill>
              <a:srgbClr val="5E524C"/>
            </a:solidFill>
            <a:effectLst>
              <a:outerShdw sx="100000" sy="100000" kx="0" ky="0" algn="b" rotWithShape="0" blurRad="25400" dist="25400" dir="5520000">
                <a:srgbClr val="FFFFFF">
                  <a:alpha val="71999"/>
                </a:srgbClr>
              </a:outerShdw>
            </a:effectLst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